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22"/>
  </p:notesMasterIdLst>
  <p:sldIdLst>
    <p:sldId id="256" r:id="rId2"/>
    <p:sldId id="274"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5" r:id="rId21"/>
  </p:sldIdLst>
  <p:sldSz cx="12192000" cy="6858000"/>
  <p:notesSz cx="6858000" cy="12192000"/>
  <p:embeddedFontLst>
    <p:embeddedFont>
      <p:font typeface="Bebas Neue" panose="020B0606020202050201" pitchFamily="34" charset="0"/>
      <p:regular r:id="rId23"/>
    </p:embeddedFont>
    <p:embeddedFont>
      <p:font typeface="Montserrat" pitchFamily="2" charset="0"/>
      <p:regular r:id="rId24"/>
      <p:bold r:id="rId25"/>
    </p:embeddedFont>
    <p:embeddedFont>
      <p:font typeface="Montserrat Bold" pitchFamily="2" charset="0"/>
      <p:bold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92" d="100"/>
          <a:sy n="92" d="100"/>
        </p:scale>
        <p:origin x="103" y="2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393519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723116-8045-8CD8-02B1-4E514A0E89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E0B349-4442-93F7-EDE7-008849ECBC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4017DD-235F-E6BC-D63F-6F29470B92C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6D9CF44-D556-F8D6-150F-A417F8226005}"/>
              </a:ext>
            </a:extLst>
          </p:cNvPr>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9961508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00928A-63DA-5567-F4A8-AE746BEE88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020967-E26B-358A-4BD9-C2EE18BA6E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E4F7F4-5C5A-FECC-C76B-A574ABF1BE4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E502903-2711-7A2D-E785-E119D3235C72}"/>
              </a:ext>
            </a:extLst>
          </p:cNvPr>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23737034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1.svg"/><Relationship Id="rId5" Type="http://schemas.openxmlformats.org/officeDocument/2006/relationships/image" Target="../media/image10.svg"/><Relationship Id="rId4" Type="http://schemas.openxmlformats.org/officeDocument/2006/relationships/image" Target="../media/image9.svg"/></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6.sv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7.svg"/><Relationship Id="rId7"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20.svg"/><Relationship Id="rId5" Type="http://schemas.openxmlformats.org/officeDocument/2006/relationships/image" Target="../media/image19.svg"/><Relationship Id="rId4" Type="http://schemas.openxmlformats.org/officeDocument/2006/relationships/image" Target="../media/image18.sv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3" name="Text 0"/>
          <p:cNvSpPr/>
          <p:nvPr/>
        </p:nvSpPr>
        <p:spPr>
          <a:xfrm>
            <a:off x="705079" y="782902"/>
            <a:ext cx="10781842" cy="516731"/>
          </a:xfrm>
          <a:prstGeom prst="rect">
            <a:avLst/>
          </a:prstGeom>
          <a:noFill/>
          <a:ln/>
        </p:spPr>
        <p:txBody>
          <a:bodyPr wrap="none" lIns="0" tIns="0" rIns="0" bIns="0" rtlCol="0" anchor="t"/>
          <a:lstStyle/>
          <a:p>
            <a:pPr marL="0" indent="0" algn="ctr">
              <a:lnSpc>
                <a:spcPct val="104000"/>
              </a:lnSpc>
              <a:buNone/>
            </a:pPr>
            <a:r>
              <a:rPr lang="en-US" sz="19900" b="1" dirty="0">
                <a:solidFill>
                  <a:srgbClr val="004777"/>
                </a:solidFill>
                <a:latin typeface="Bebas Neue" pitchFamily="34" charset="0"/>
                <a:ea typeface="Bebas Neue" pitchFamily="34" charset="-122"/>
                <a:cs typeface="Bebas Neue" pitchFamily="34" charset="-120"/>
              </a:rPr>
              <a:t>Welcome!</a:t>
            </a:r>
            <a:endParaRPr lang="en-US" sz="19900" dirty="0"/>
          </a:p>
        </p:txBody>
      </p:sp>
      <p:sp>
        <p:nvSpPr>
          <p:cNvPr id="4" name="Text 1"/>
          <p:cNvSpPr/>
          <p:nvPr/>
        </p:nvSpPr>
        <p:spPr>
          <a:xfrm>
            <a:off x="2936572" y="3313585"/>
            <a:ext cx="6296860" cy="258465"/>
          </a:xfrm>
          <a:prstGeom prst="rect">
            <a:avLst/>
          </a:prstGeom>
          <a:noFill/>
          <a:ln/>
        </p:spPr>
        <p:txBody>
          <a:bodyPr wrap="none" lIns="0" tIns="0" rIns="0" bIns="0" rtlCol="0" anchor="t"/>
          <a:lstStyle/>
          <a:p>
            <a:pPr algn="ctr">
              <a:lnSpc>
                <a:spcPct val="104000"/>
              </a:lnSpc>
            </a:pPr>
            <a:r>
              <a:rPr lang="en-US" sz="4000" dirty="0">
                <a:solidFill>
                  <a:srgbClr val="004777"/>
                </a:solidFill>
                <a:latin typeface="Bebas Neue" pitchFamily="34" charset="0"/>
                <a:ea typeface="Bebas Neue" pitchFamily="34" charset="-122"/>
                <a:cs typeface="Bebas Neue" pitchFamily="34" charset="-120"/>
              </a:rPr>
              <a:t>2026 Township Annual Meeting</a:t>
            </a:r>
            <a:endParaRPr lang="en-US" sz="4000" dirty="0"/>
          </a:p>
        </p:txBody>
      </p:sp>
      <p:sp>
        <p:nvSpPr>
          <p:cNvPr id="6" name="Rectangle 5">
            <a:extLst>
              <a:ext uri="{FF2B5EF4-FFF2-40B4-BE49-F238E27FC236}">
                <a16:creationId xmlns:a16="http://schemas.microsoft.com/office/drawing/2014/main" id="{195CF001-3D5B-5EC1-6C97-B2094C2605BF}"/>
              </a:ext>
            </a:extLst>
          </p:cNvPr>
          <p:cNvSpPr/>
          <p:nvPr/>
        </p:nvSpPr>
        <p:spPr>
          <a:xfrm>
            <a:off x="113122" y="113122"/>
            <a:ext cx="11943760" cy="6636470"/>
          </a:xfrm>
          <a:prstGeom prst="rect">
            <a:avLst/>
          </a:prstGeom>
          <a:noFill/>
          <a:ln w="2540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2CBD5FC0-5710-283D-AEAD-A2F745DE5429}"/>
              </a:ext>
            </a:extLst>
          </p:cNvPr>
          <p:cNvPicPr>
            <a:picLocks noChangeAspect="1"/>
          </p:cNvPicPr>
          <p:nvPr/>
        </p:nvPicPr>
        <p:blipFill>
          <a:blip r:embed="rId3"/>
          <a:stretch>
            <a:fillRect/>
          </a:stretch>
        </p:blipFill>
        <p:spPr>
          <a:xfrm>
            <a:off x="4227730" y="3812016"/>
            <a:ext cx="3736540" cy="280889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23D5372B-73AC-1071-7661-B840DAA4C5BA}"/>
            </a:ext>
          </a:extLst>
        </p:cNvPr>
        <p:cNvGrpSpPr/>
        <p:nvPr/>
      </p:nvGrpSpPr>
      <p:grpSpPr>
        <a:xfrm>
          <a:off x="0" y="0"/>
          <a:ext cx="0" cy="0"/>
          <a:chOff x="0" y="0"/>
          <a:chExt cx="0" cy="0"/>
        </a:xfrm>
      </p:grpSpPr>
      <p:pic>
        <p:nvPicPr>
          <p:cNvPr id="2" name="Image 0" descr="preencoded.png">
            <a:extLst>
              <a:ext uri="{FF2B5EF4-FFF2-40B4-BE49-F238E27FC236}">
                <a16:creationId xmlns:a16="http://schemas.microsoft.com/office/drawing/2014/main" id="{2D5E6E2A-C74D-3BDA-B67B-0DB2B99EE7AA}"/>
              </a:ext>
            </a:extLst>
          </p:cNvPr>
          <p:cNvPicPr>
            <a:picLocks noChangeAspect="1"/>
          </p:cNvPicPr>
          <p:nvPr/>
        </p:nvPicPr>
        <p:blipFill>
          <a:blip r:embed="rId3"/>
          <a:stretch>
            <a:fillRect/>
          </a:stretch>
        </p:blipFill>
        <p:spPr>
          <a:xfrm>
            <a:off x="7619809" y="0"/>
            <a:ext cx="4571886" cy="6858000"/>
          </a:xfrm>
          <a:prstGeom prst="rect">
            <a:avLst/>
          </a:prstGeom>
        </p:spPr>
      </p:pic>
      <p:sp>
        <p:nvSpPr>
          <p:cNvPr id="3" name="Text 0">
            <a:extLst>
              <a:ext uri="{FF2B5EF4-FFF2-40B4-BE49-F238E27FC236}">
                <a16:creationId xmlns:a16="http://schemas.microsoft.com/office/drawing/2014/main" id="{C5EB0365-1B92-B378-D9AC-DCB865D32357}"/>
              </a:ext>
            </a:extLst>
          </p:cNvPr>
          <p:cNvSpPr/>
          <p:nvPr/>
        </p:nvSpPr>
        <p:spPr>
          <a:xfrm>
            <a:off x="661475" y="2487414"/>
            <a:ext cx="6296860" cy="516731"/>
          </a:xfrm>
          <a:prstGeom prst="rect">
            <a:avLst/>
          </a:prstGeom>
          <a:noFill/>
          <a:ln/>
        </p:spPr>
        <p:txBody>
          <a:bodyPr wrap="none" lIns="0" tIns="0" rIns="0" bIns="0" rtlCol="0" anchor="t"/>
          <a:lstStyle/>
          <a:p>
            <a:pPr marL="0" indent="0" algn="l">
              <a:lnSpc>
                <a:spcPct val="104000"/>
              </a:lnSpc>
              <a:buNone/>
            </a:pPr>
            <a:r>
              <a:rPr lang="en-US" sz="3250" b="1" dirty="0">
                <a:solidFill>
                  <a:srgbClr val="004777"/>
                </a:solidFill>
                <a:latin typeface="Bebas Neue" pitchFamily="34" charset="0"/>
                <a:ea typeface="Bebas Neue" pitchFamily="34" charset="-122"/>
                <a:cs typeface="Bebas Neue" pitchFamily="34" charset="-120"/>
              </a:rPr>
              <a:t>2026 Township Annual Meeting</a:t>
            </a:r>
            <a:endParaRPr lang="en-US" sz="3250" dirty="0"/>
          </a:p>
        </p:txBody>
      </p:sp>
      <p:sp>
        <p:nvSpPr>
          <p:cNvPr id="4" name="Text 1">
            <a:extLst>
              <a:ext uri="{FF2B5EF4-FFF2-40B4-BE49-F238E27FC236}">
                <a16:creationId xmlns:a16="http://schemas.microsoft.com/office/drawing/2014/main" id="{AA601FEF-E5B8-1AD3-923D-59D0AEA3D6E6}"/>
              </a:ext>
            </a:extLst>
          </p:cNvPr>
          <p:cNvSpPr/>
          <p:nvPr/>
        </p:nvSpPr>
        <p:spPr>
          <a:xfrm>
            <a:off x="661475" y="3070225"/>
            <a:ext cx="6296860" cy="258465"/>
          </a:xfrm>
          <a:prstGeom prst="rect">
            <a:avLst/>
          </a:prstGeom>
          <a:noFill/>
          <a:ln/>
        </p:spPr>
        <p:txBody>
          <a:bodyPr wrap="none" lIns="0" tIns="0" rIns="0" bIns="0" rtlCol="0" anchor="t"/>
          <a:lstStyle/>
          <a:p>
            <a:pPr marL="0" indent="0" algn="l">
              <a:lnSpc>
                <a:spcPct val="104000"/>
              </a:lnSpc>
              <a:buNone/>
            </a:pPr>
            <a:r>
              <a:rPr lang="en-US" sz="1600" b="1" dirty="0">
                <a:solidFill>
                  <a:srgbClr val="004777"/>
                </a:solidFill>
                <a:latin typeface="Bebas Neue" pitchFamily="34" charset="0"/>
                <a:ea typeface="Bebas Neue" pitchFamily="34" charset="-122"/>
                <a:cs typeface="Bebas Neue" pitchFamily="34" charset="-120"/>
              </a:rPr>
              <a:t>Road Planning, Maintenance &amp; Long-Term Investment</a:t>
            </a:r>
            <a:endParaRPr lang="en-US" sz="1600" dirty="0"/>
          </a:p>
        </p:txBody>
      </p:sp>
      <p:sp>
        <p:nvSpPr>
          <p:cNvPr id="5" name="Text 2">
            <a:extLst>
              <a:ext uri="{FF2B5EF4-FFF2-40B4-BE49-F238E27FC236}">
                <a16:creationId xmlns:a16="http://schemas.microsoft.com/office/drawing/2014/main" id="{DA40CDFD-4E06-96A6-1CBC-BF612E850FF7}"/>
              </a:ext>
            </a:extLst>
          </p:cNvPr>
          <p:cNvSpPr/>
          <p:nvPr/>
        </p:nvSpPr>
        <p:spPr>
          <a:xfrm>
            <a:off x="661475" y="3576737"/>
            <a:ext cx="6296860" cy="793849"/>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000000"/>
                </a:solidFill>
                <a:latin typeface="Montserrat" pitchFamily="34" charset="0"/>
                <a:ea typeface="Montserrat" pitchFamily="34" charset="-122"/>
                <a:cs typeface="Montserrat" pitchFamily="34" charset="-120"/>
              </a:rPr>
              <a:t>A practical guide for township officials and board members on road tours, planning deadlines, long-term strategies, and maintenance options — in partnership with the Van Buren County Road Commission (VBCRC).</a:t>
            </a:r>
            <a:endParaRPr lang="en-US" sz="1300" dirty="0"/>
          </a:p>
        </p:txBody>
      </p:sp>
    </p:spTree>
    <p:extLst>
      <p:ext uri="{BB962C8B-B14F-4D97-AF65-F5344CB8AC3E}">
        <p14:creationId xmlns:p14="http://schemas.microsoft.com/office/powerpoint/2010/main" val="16577550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61475" y="1676202"/>
            <a:ext cx="792936" cy="251420"/>
          </a:xfrm>
          <a:prstGeom prst="roundRect">
            <a:avLst>
              <a:gd name="adj" fmla="val 22103"/>
            </a:avLst>
          </a:prstGeom>
          <a:solidFill>
            <a:srgbClr val="FFE6CC"/>
          </a:solidFill>
          <a:ln/>
        </p:spPr>
        <p:txBody>
          <a:bodyPr/>
          <a:lstStyle/>
          <a:p>
            <a:endParaRPr lang="en-US"/>
          </a:p>
        </p:txBody>
      </p:sp>
      <p:sp>
        <p:nvSpPr>
          <p:cNvPr id="3" name="Text 1"/>
          <p:cNvSpPr/>
          <p:nvPr/>
        </p:nvSpPr>
        <p:spPr>
          <a:xfrm>
            <a:off x="760691" y="1729110"/>
            <a:ext cx="1204089" cy="152202"/>
          </a:xfrm>
          <a:prstGeom prst="rect">
            <a:avLst/>
          </a:prstGeom>
          <a:noFill/>
          <a:ln/>
        </p:spPr>
        <p:txBody>
          <a:bodyPr wrap="none" lIns="0" tIns="0" rIns="0" bIns="0" rtlCol="0" anchor="t"/>
          <a:lstStyle/>
          <a:p>
            <a:pPr marL="0" indent="0" algn="l">
              <a:lnSpc>
                <a:spcPct val="96000"/>
              </a:lnSpc>
              <a:buNone/>
            </a:pPr>
            <a:r>
              <a:rPr lang="en-US" sz="1000" dirty="0">
                <a:solidFill>
                  <a:srgbClr val="000000"/>
                </a:solidFill>
                <a:latin typeface="Montserrat" pitchFamily="34" charset="0"/>
                <a:ea typeface="Montserrat" pitchFamily="34" charset="-122"/>
                <a:cs typeface="Montserrat" pitchFamily="34" charset="-120"/>
              </a:rPr>
              <a:t>AGENDA</a:t>
            </a:r>
            <a:endParaRPr lang="en-US" sz="1000" dirty="0"/>
          </a:p>
        </p:txBody>
      </p:sp>
      <p:sp>
        <p:nvSpPr>
          <p:cNvPr id="4" name="Text 2"/>
          <p:cNvSpPr/>
          <p:nvPr/>
        </p:nvSpPr>
        <p:spPr>
          <a:xfrm>
            <a:off x="661475" y="1993702"/>
            <a:ext cx="10868745" cy="516731"/>
          </a:xfrm>
          <a:prstGeom prst="rect">
            <a:avLst/>
          </a:prstGeom>
          <a:noFill/>
          <a:ln/>
        </p:spPr>
        <p:txBody>
          <a:bodyPr wrap="none" lIns="0" tIns="0" rIns="0" bIns="0" rtlCol="0" anchor="t"/>
          <a:lstStyle/>
          <a:p>
            <a:pPr marL="0" indent="0" algn="l">
              <a:lnSpc>
                <a:spcPct val="104000"/>
              </a:lnSpc>
              <a:buNone/>
            </a:pPr>
            <a:r>
              <a:rPr lang="en-US" sz="3250" b="1" dirty="0">
                <a:solidFill>
                  <a:srgbClr val="004777"/>
                </a:solidFill>
                <a:latin typeface="Bebas Neue" pitchFamily="34" charset="0"/>
                <a:ea typeface="Bebas Neue" pitchFamily="34" charset="-122"/>
                <a:cs typeface="Bebas Neue" pitchFamily="34" charset="-120"/>
              </a:rPr>
              <a:t>What We'll Cover Today</a:t>
            </a:r>
            <a:endParaRPr lang="en-US" sz="3250" dirty="0"/>
          </a:p>
        </p:txBody>
      </p:sp>
      <p:sp>
        <p:nvSpPr>
          <p:cNvPr id="5" name="Text 3"/>
          <p:cNvSpPr/>
          <p:nvPr/>
        </p:nvSpPr>
        <p:spPr>
          <a:xfrm>
            <a:off x="661475" y="2758480"/>
            <a:ext cx="330688" cy="206673"/>
          </a:xfrm>
          <a:prstGeom prst="rect">
            <a:avLst/>
          </a:prstGeom>
          <a:noFill/>
          <a:ln/>
        </p:spPr>
        <p:txBody>
          <a:bodyPr wrap="none" lIns="0" tIns="0" rIns="0" bIns="0" rtlCol="0" anchor="ctr"/>
          <a:lstStyle/>
          <a:p>
            <a:pPr marL="0" indent="0" algn="l">
              <a:lnSpc>
                <a:spcPct val="100000"/>
              </a:lnSpc>
              <a:buNone/>
            </a:pPr>
            <a:r>
              <a:rPr lang="en-US" sz="1300" dirty="0">
                <a:solidFill>
                  <a:srgbClr val="000000"/>
                </a:solidFill>
                <a:latin typeface="Bebas Neue" pitchFamily="34" charset="0"/>
                <a:ea typeface="Bebas Neue" pitchFamily="34" charset="-122"/>
                <a:cs typeface="Bebas Neue" pitchFamily="34" charset="-120"/>
              </a:rPr>
              <a:t>01</a:t>
            </a:r>
            <a:endParaRPr lang="en-US" sz="1300" dirty="0"/>
          </a:p>
        </p:txBody>
      </p:sp>
      <p:sp>
        <p:nvSpPr>
          <p:cNvPr id="6" name="Shape 4"/>
          <p:cNvSpPr/>
          <p:nvPr/>
        </p:nvSpPr>
        <p:spPr>
          <a:xfrm>
            <a:off x="661475" y="3020417"/>
            <a:ext cx="5351725" cy="19050"/>
          </a:xfrm>
          <a:prstGeom prst="rect">
            <a:avLst/>
          </a:prstGeom>
          <a:solidFill>
            <a:srgbClr val="FF8000"/>
          </a:solidFill>
          <a:ln/>
        </p:spPr>
        <p:txBody>
          <a:bodyPr/>
          <a:lstStyle/>
          <a:p>
            <a:endParaRPr lang="en-US"/>
          </a:p>
        </p:txBody>
      </p:sp>
      <p:sp>
        <p:nvSpPr>
          <p:cNvPr id="7" name="Text 5"/>
          <p:cNvSpPr/>
          <p:nvPr/>
        </p:nvSpPr>
        <p:spPr>
          <a:xfrm>
            <a:off x="661475" y="3141166"/>
            <a:ext cx="5351725" cy="258465"/>
          </a:xfrm>
          <a:prstGeom prst="rect">
            <a:avLst/>
          </a:prstGeom>
          <a:noFill/>
          <a:ln/>
        </p:spPr>
        <p:txBody>
          <a:bodyPr wrap="none" lIns="0" tIns="0" rIns="0" bIns="0" rtlCol="0" anchor="t"/>
          <a:lstStyle/>
          <a:p>
            <a:pPr marL="0" indent="0" algn="l">
              <a:lnSpc>
                <a:spcPct val="104000"/>
              </a:lnSpc>
              <a:buNone/>
            </a:pPr>
            <a:r>
              <a:rPr lang="en-US" sz="1600" b="1" dirty="0">
                <a:solidFill>
                  <a:srgbClr val="000000"/>
                </a:solidFill>
                <a:latin typeface="Bebas Neue" pitchFamily="34" charset="0"/>
                <a:ea typeface="Bebas Neue" pitchFamily="34" charset="-122"/>
                <a:cs typeface="Bebas Neue" pitchFamily="34" charset="-120"/>
              </a:rPr>
              <a:t>Road Tour Program</a:t>
            </a:r>
            <a:endParaRPr lang="en-US" sz="1600" dirty="0"/>
          </a:p>
        </p:txBody>
      </p:sp>
      <p:sp>
        <p:nvSpPr>
          <p:cNvPr id="8" name="Text 6"/>
          <p:cNvSpPr/>
          <p:nvPr/>
        </p:nvSpPr>
        <p:spPr>
          <a:xfrm>
            <a:off x="661475" y="3498850"/>
            <a:ext cx="5351725" cy="264616"/>
          </a:xfrm>
          <a:prstGeom prst="rect">
            <a:avLst/>
          </a:prstGeom>
          <a:noFill/>
          <a:ln/>
        </p:spPr>
        <p:txBody>
          <a:bodyPr wrap="none" lIns="0" tIns="0" rIns="0" bIns="0" rtlCol="0" anchor="t"/>
          <a:lstStyle/>
          <a:p>
            <a:pPr marL="0" indent="0" algn="l">
              <a:lnSpc>
                <a:spcPct val="133000"/>
              </a:lnSpc>
              <a:buNone/>
            </a:pPr>
            <a:r>
              <a:rPr lang="en-US" sz="1300" dirty="0">
                <a:solidFill>
                  <a:srgbClr val="000000"/>
                </a:solidFill>
                <a:latin typeface="Montserrat" pitchFamily="34" charset="0"/>
                <a:ea typeface="Montserrat" pitchFamily="34" charset="-122"/>
                <a:cs typeface="Montserrat" pitchFamily="34" charset="-120"/>
              </a:rPr>
              <a:t>Purpose, scheduling, and who should attend</a:t>
            </a:r>
            <a:endParaRPr lang="en-US" sz="1300" dirty="0"/>
          </a:p>
        </p:txBody>
      </p:sp>
      <p:sp>
        <p:nvSpPr>
          <p:cNvPr id="9" name="Text 7"/>
          <p:cNvSpPr/>
          <p:nvPr/>
        </p:nvSpPr>
        <p:spPr>
          <a:xfrm>
            <a:off x="6178495" y="2758480"/>
            <a:ext cx="330688" cy="206673"/>
          </a:xfrm>
          <a:prstGeom prst="rect">
            <a:avLst/>
          </a:prstGeom>
          <a:noFill/>
          <a:ln/>
        </p:spPr>
        <p:txBody>
          <a:bodyPr wrap="none" lIns="0" tIns="0" rIns="0" bIns="0" rtlCol="0" anchor="ctr"/>
          <a:lstStyle/>
          <a:p>
            <a:pPr marL="0" indent="0" algn="l">
              <a:lnSpc>
                <a:spcPct val="100000"/>
              </a:lnSpc>
              <a:buNone/>
            </a:pPr>
            <a:r>
              <a:rPr lang="en-US" sz="1300" dirty="0">
                <a:solidFill>
                  <a:srgbClr val="000000"/>
                </a:solidFill>
                <a:latin typeface="Bebas Neue" pitchFamily="34" charset="0"/>
                <a:ea typeface="Bebas Neue" pitchFamily="34" charset="-122"/>
                <a:cs typeface="Bebas Neue" pitchFamily="34" charset="-120"/>
              </a:rPr>
              <a:t>02</a:t>
            </a:r>
            <a:endParaRPr lang="en-US" sz="1300" dirty="0"/>
          </a:p>
        </p:txBody>
      </p:sp>
      <p:sp>
        <p:nvSpPr>
          <p:cNvPr id="10" name="Shape 8"/>
          <p:cNvSpPr/>
          <p:nvPr/>
        </p:nvSpPr>
        <p:spPr>
          <a:xfrm>
            <a:off x="6178495" y="3020417"/>
            <a:ext cx="5351725" cy="19050"/>
          </a:xfrm>
          <a:prstGeom prst="rect">
            <a:avLst/>
          </a:prstGeom>
          <a:solidFill>
            <a:srgbClr val="FF8000"/>
          </a:solidFill>
          <a:ln/>
        </p:spPr>
        <p:txBody>
          <a:bodyPr/>
          <a:lstStyle/>
          <a:p>
            <a:endParaRPr lang="en-US"/>
          </a:p>
        </p:txBody>
      </p:sp>
      <p:sp>
        <p:nvSpPr>
          <p:cNvPr id="11" name="Text 9"/>
          <p:cNvSpPr/>
          <p:nvPr/>
        </p:nvSpPr>
        <p:spPr>
          <a:xfrm>
            <a:off x="6178495" y="3141166"/>
            <a:ext cx="5351725" cy="258465"/>
          </a:xfrm>
          <a:prstGeom prst="rect">
            <a:avLst/>
          </a:prstGeom>
          <a:noFill/>
          <a:ln/>
        </p:spPr>
        <p:txBody>
          <a:bodyPr wrap="none" lIns="0" tIns="0" rIns="0" bIns="0" rtlCol="0" anchor="t"/>
          <a:lstStyle/>
          <a:p>
            <a:pPr marL="0" indent="0" algn="l">
              <a:lnSpc>
                <a:spcPct val="104000"/>
              </a:lnSpc>
              <a:buNone/>
            </a:pPr>
            <a:r>
              <a:rPr lang="en-US" sz="1600" b="1" dirty="0">
                <a:solidFill>
                  <a:srgbClr val="000000"/>
                </a:solidFill>
                <a:latin typeface="Bebas Neue" pitchFamily="34" charset="0"/>
                <a:ea typeface="Bebas Neue" pitchFamily="34" charset="-122"/>
                <a:cs typeface="Bebas Neue" pitchFamily="34" charset="-120"/>
              </a:rPr>
              <a:t>Planning Deadlines</a:t>
            </a:r>
            <a:endParaRPr lang="en-US" sz="1600" dirty="0"/>
          </a:p>
        </p:txBody>
      </p:sp>
      <p:sp>
        <p:nvSpPr>
          <p:cNvPr id="12" name="Text 10"/>
          <p:cNvSpPr/>
          <p:nvPr/>
        </p:nvSpPr>
        <p:spPr>
          <a:xfrm>
            <a:off x="6178495" y="3498850"/>
            <a:ext cx="5351725" cy="264616"/>
          </a:xfrm>
          <a:prstGeom prst="rect">
            <a:avLst/>
          </a:prstGeom>
          <a:noFill/>
          <a:ln/>
        </p:spPr>
        <p:txBody>
          <a:bodyPr wrap="none" lIns="0" tIns="0" rIns="0" bIns="0" rtlCol="0" anchor="t"/>
          <a:lstStyle/>
          <a:p>
            <a:pPr marL="0" indent="0" algn="l">
              <a:lnSpc>
                <a:spcPct val="133000"/>
              </a:lnSpc>
              <a:buNone/>
            </a:pPr>
            <a:r>
              <a:rPr lang="en-US" sz="1300" dirty="0">
                <a:solidFill>
                  <a:srgbClr val="000000"/>
                </a:solidFill>
                <a:latin typeface="Montserrat" pitchFamily="34" charset="0"/>
                <a:ea typeface="Montserrat" pitchFamily="34" charset="-122"/>
                <a:cs typeface="Montserrat" pitchFamily="34" charset="-120"/>
              </a:rPr>
              <a:t>Key dates and why they matter</a:t>
            </a:r>
            <a:endParaRPr lang="en-US" sz="1300" dirty="0"/>
          </a:p>
        </p:txBody>
      </p:sp>
      <p:sp>
        <p:nvSpPr>
          <p:cNvPr id="13" name="Text 11"/>
          <p:cNvSpPr/>
          <p:nvPr/>
        </p:nvSpPr>
        <p:spPr>
          <a:xfrm>
            <a:off x="661475" y="4052788"/>
            <a:ext cx="330688" cy="206673"/>
          </a:xfrm>
          <a:prstGeom prst="rect">
            <a:avLst/>
          </a:prstGeom>
          <a:noFill/>
          <a:ln/>
        </p:spPr>
        <p:txBody>
          <a:bodyPr wrap="none" lIns="0" tIns="0" rIns="0" bIns="0" rtlCol="0" anchor="ctr"/>
          <a:lstStyle/>
          <a:p>
            <a:pPr marL="0" indent="0" algn="l">
              <a:lnSpc>
                <a:spcPct val="100000"/>
              </a:lnSpc>
              <a:buNone/>
            </a:pPr>
            <a:r>
              <a:rPr lang="en-US" sz="1300" dirty="0">
                <a:solidFill>
                  <a:srgbClr val="000000"/>
                </a:solidFill>
                <a:latin typeface="Bebas Neue" pitchFamily="34" charset="0"/>
                <a:ea typeface="Bebas Neue" pitchFamily="34" charset="-122"/>
                <a:cs typeface="Bebas Neue" pitchFamily="34" charset="-120"/>
              </a:rPr>
              <a:t>03</a:t>
            </a:r>
            <a:endParaRPr lang="en-US" sz="1300" dirty="0"/>
          </a:p>
        </p:txBody>
      </p:sp>
      <p:sp>
        <p:nvSpPr>
          <p:cNvPr id="14" name="Shape 12"/>
          <p:cNvSpPr/>
          <p:nvPr/>
        </p:nvSpPr>
        <p:spPr>
          <a:xfrm>
            <a:off x="661475" y="4314726"/>
            <a:ext cx="5351725" cy="19050"/>
          </a:xfrm>
          <a:prstGeom prst="rect">
            <a:avLst/>
          </a:prstGeom>
          <a:solidFill>
            <a:srgbClr val="FF8000"/>
          </a:solidFill>
          <a:ln/>
        </p:spPr>
        <p:txBody>
          <a:bodyPr/>
          <a:lstStyle/>
          <a:p>
            <a:endParaRPr lang="en-US"/>
          </a:p>
        </p:txBody>
      </p:sp>
      <p:sp>
        <p:nvSpPr>
          <p:cNvPr id="15" name="Text 13"/>
          <p:cNvSpPr/>
          <p:nvPr/>
        </p:nvSpPr>
        <p:spPr>
          <a:xfrm>
            <a:off x="661475" y="4435475"/>
            <a:ext cx="5351725" cy="258465"/>
          </a:xfrm>
          <a:prstGeom prst="rect">
            <a:avLst/>
          </a:prstGeom>
          <a:noFill/>
          <a:ln/>
        </p:spPr>
        <p:txBody>
          <a:bodyPr wrap="none" lIns="0" tIns="0" rIns="0" bIns="0" rtlCol="0" anchor="t"/>
          <a:lstStyle/>
          <a:p>
            <a:pPr marL="0" indent="0" algn="l">
              <a:lnSpc>
                <a:spcPct val="104000"/>
              </a:lnSpc>
              <a:buNone/>
            </a:pPr>
            <a:r>
              <a:rPr lang="en-US" sz="1600" b="1" dirty="0">
                <a:solidFill>
                  <a:srgbClr val="000000"/>
                </a:solidFill>
                <a:latin typeface="Bebas Neue" pitchFamily="34" charset="0"/>
                <a:ea typeface="Bebas Neue" pitchFamily="34" charset="-122"/>
                <a:cs typeface="Bebas Neue" pitchFamily="34" charset="-120"/>
              </a:rPr>
              <a:t>Building a Long-Term Plan</a:t>
            </a:r>
            <a:endParaRPr lang="en-US" sz="1600" dirty="0"/>
          </a:p>
        </p:txBody>
      </p:sp>
      <p:sp>
        <p:nvSpPr>
          <p:cNvPr id="16" name="Text 14"/>
          <p:cNvSpPr/>
          <p:nvPr/>
        </p:nvSpPr>
        <p:spPr>
          <a:xfrm>
            <a:off x="661475" y="4793159"/>
            <a:ext cx="5351725" cy="264616"/>
          </a:xfrm>
          <a:prstGeom prst="rect">
            <a:avLst/>
          </a:prstGeom>
          <a:noFill/>
          <a:ln/>
        </p:spPr>
        <p:txBody>
          <a:bodyPr wrap="none" lIns="0" tIns="0" rIns="0" bIns="0" rtlCol="0" anchor="t"/>
          <a:lstStyle/>
          <a:p>
            <a:pPr marL="0" indent="0" algn="l">
              <a:lnSpc>
                <a:spcPct val="133000"/>
              </a:lnSpc>
              <a:buNone/>
            </a:pPr>
            <a:r>
              <a:rPr lang="en-US" sz="1300" dirty="0">
                <a:solidFill>
                  <a:srgbClr val="000000"/>
                </a:solidFill>
                <a:latin typeface="Montserrat" pitchFamily="34" charset="0"/>
                <a:ea typeface="Montserrat" pitchFamily="34" charset="-122"/>
                <a:cs typeface="Montserrat" pitchFamily="34" charset="-120"/>
              </a:rPr>
              <a:t>Data tools, resources, and smart strategies</a:t>
            </a:r>
            <a:endParaRPr lang="en-US" sz="1300" dirty="0"/>
          </a:p>
        </p:txBody>
      </p:sp>
      <p:sp>
        <p:nvSpPr>
          <p:cNvPr id="17" name="Text 15"/>
          <p:cNvSpPr/>
          <p:nvPr/>
        </p:nvSpPr>
        <p:spPr>
          <a:xfrm>
            <a:off x="6178495" y="4052788"/>
            <a:ext cx="330688" cy="206673"/>
          </a:xfrm>
          <a:prstGeom prst="rect">
            <a:avLst/>
          </a:prstGeom>
          <a:noFill/>
          <a:ln/>
        </p:spPr>
        <p:txBody>
          <a:bodyPr wrap="none" lIns="0" tIns="0" rIns="0" bIns="0" rtlCol="0" anchor="ctr"/>
          <a:lstStyle/>
          <a:p>
            <a:pPr marL="0" indent="0" algn="l">
              <a:lnSpc>
                <a:spcPct val="100000"/>
              </a:lnSpc>
              <a:buNone/>
            </a:pPr>
            <a:r>
              <a:rPr lang="en-US" sz="1300" dirty="0">
                <a:solidFill>
                  <a:srgbClr val="000000"/>
                </a:solidFill>
                <a:latin typeface="Bebas Neue" pitchFamily="34" charset="0"/>
                <a:ea typeface="Bebas Neue" pitchFamily="34" charset="-122"/>
                <a:cs typeface="Bebas Neue" pitchFamily="34" charset="-120"/>
              </a:rPr>
              <a:t>04</a:t>
            </a:r>
            <a:endParaRPr lang="en-US" sz="1300" dirty="0"/>
          </a:p>
        </p:txBody>
      </p:sp>
      <p:sp>
        <p:nvSpPr>
          <p:cNvPr id="18" name="Shape 16"/>
          <p:cNvSpPr/>
          <p:nvPr/>
        </p:nvSpPr>
        <p:spPr>
          <a:xfrm>
            <a:off x="6178495" y="4314726"/>
            <a:ext cx="5351725" cy="19050"/>
          </a:xfrm>
          <a:prstGeom prst="rect">
            <a:avLst/>
          </a:prstGeom>
          <a:solidFill>
            <a:srgbClr val="FF8000"/>
          </a:solidFill>
          <a:ln/>
        </p:spPr>
        <p:txBody>
          <a:bodyPr/>
          <a:lstStyle/>
          <a:p>
            <a:endParaRPr lang="en-US"/>
          </a:p>
        </p:txBody>
      </p:sp>
      <p:sp>
        <p:nvSpPr>
          <p:cNvPr id="19" name="Text 17"/>
          <p:cNvSpPr/>
          <p:nvPr/>
        </p:nvSpPr>
        <p:spPr>
          <a:xfrm>
            <a:off x="6178495" y="4435475"/>
            <a:ext cx="5351725" cy="258465"/>
          </a:xfrm>
          <a:prstGeom prst="rect">
            <a:avLst/>
          </a:prstGeom>
          <a:noFill/>
          <a:ln/>
        </p:spPr>
        <p:txBody>
          <a:bodyPr wrap="none" lIns="0" tIns="0" rIns="0" bIns="0" rtlCol="0" anchor="t"/>
          <a:lstStyle/>
          <a:p>
            <a:pPr marL="0" indent="0" algn="l">
              <a:lnSpc>
                <a:spcPct val="104000"/>
              </a:lnSpc>
              <a:buNone/>
            </a:pPr>
            <a:r>
              <a:rPr lang="en-US" sz="1600" b="1" dirty="0">
                <a:solidFill>
                  <a:srgbClr val="000000"/>
                </a:solidFill>
                <a:latin typeface="Bebas Neue" pitchFamily="34" charset="0"/>
                <a:ea typeface="Bebas Neue" pitchFamily="34" charset="-122"/>
                <a:cs typeface="Bebas Neue" pitchFamily="34" charset="-120"/>
              </a:rPr>
              <a:t>Maintenance &amp; Improvement Options</a:t>
            </a:r>
            <a:endParaRPr lang="en-US" sz="1600" dirty="0"/>
          </a:p>
        </p:txBody>
      </p:sp>
      <p:sp>
        <p:nvSpPr>
          <p:cNvPr id="20" name="Text 18"/>
          <p:cNvSpPr/>
          <p:nvPr/>
        </p:nvSpPr>
        <p:spPr>
          <a:xfrm>
            <a:off x="6178495" y="4793159"/>
            <a:ext cx="5351725" cy="264616"/>
          </a:xfrm>
          <a:prstGeom prst="rect">
            <a:avLst/>
          </a:prstGeom>
          <a:noFill/>
          <a:ln/>
        </p:spPr>
        <p:txBody>
          <a:bodyPr wrap="none" lIns="0" tIns="0" rIns="0" bIns="0" rtlCol="0" anchor="t"/>
          <a:lstStyle/>
          <a:p>
            <a:pPr marL="0" indent="0" algn="l">
              <a:lnSpc>
                <a:spcPct val="133000"/>
              </a:lnSpc>
              <a:buNone/>
            </a:pPr>
            <a:r>
              <a:rPr lang="en-US" sz="1300" dirty="0">
                <a:solidFill>
                  <a:srgbClr val="000000"/>
                </a:solidFill>
                <a:latin typeface="Montserrat" pitchFamily="34" charset="0"/>
                <a:ea typeface="Montserrat" pitchFamily="34" charset="-122"/>
                <a:cs typeface="Montserrat" pitchFamily="34" charset="-120"/>
              </a:rPr>
              <a:t>Matching the right fix to the right condition</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19809" y="0"/>
            <a:ext cx="4571886" cy="6858000"/>
          </a:xfrm>
          <a:prstGeom prst="rect">
            <a:avLst/>
          </a:prstGeom>
        </p:spPr>
      </p:pic>
      <p:sp>
        <p:nvSpPr>
          <p:cNvPr id="3" name="Shape 0"/>
          <p:cNvSpPr/>
          <p:nvPr/>
        </p:nvSpPr>
        <p:spPr>
          <a:xfrm>
            <a:off x="661475" y="2358628"/>
            <a:ext cx="926978" cy="251420"/>
          </a:xfrm>
          <a:prstGeom prst="roundRect">
            <a:avLst>
              <a:gd name="adj" fmla="val 22103"/>
            </a:avLst>
          </a:prstGeom>
          <a:solidFill>
            <a:srgbClr val="FFE6CC"/>
          </a:solidFill>
          <a:ln/>
        </p:spPr>
        <p:txBody>
          <a:bodyPr/>
          <a:lstStyle/>
          <a:p>
            <a:endParaRPr lang="en-US"/>
          </a:p>
        </p:txBody>
      </p:sp>
      <p:sp>
        <p:nvSpPr>
          <p:cNvPr id="4" name="Text 1"/>
          <p:cNvSpPr/>
          <p:nvPr/>
        </p:nvSpPr>
        <p:spPr>
          <a:xfrm>
            <a:off x="760691" y="2411537"/>
            <a:ext cx="1338130" cy="152202"/>
          </a:xfrm>
          <a:prstGeom prst="rect">
            <a:avLst/>
          </a:prstGeom>
          <a:noFill/>
          <a:ln/>
        </p:spPr>
        <p:txBody>
          <a:bodyPr wrap="none" lIns="0" tIns="0" rIns="0" bIns="0" rtlCol="0" anchor="t"/>
          <a:lstStyle/>
          <a:p>
            <a:pPr marL="0" indent="0" algn="l">
              <a:lnSpc>
                <a:spcPct val="96000"/>
              </a:lnSpc>
              <a:buNone/>
            </a:pPr>
            <a:r>
              <a:rPr lang="en-US" sz="1000" dirty="0">
                <a:solidFill>
                  <a:srgbClr val="000000"/>
                </a:solidFill>
                <a:latin typeface="Montserrat" pitchFamily="34" charset="0"/>
                <a:ea typeface="Montserrat" pitchFamily="34" charset="-122"/>
                <a:cs typeface="Montserrat" pitchFamily="34" charset="-120"/>
              </a:rPr>
              <a:t>CHAPTER 1</a:t>
            </a:r>
            <a:endParaRPr lang="en-US" sz="1000" dirty="0"/>
          </a:p>
        </p:txBody>
      </p:sp>
      <p:sp>
        <p:nvSpPr>
          <p:cNvPr id="5" name="Text 2"/>
          <p:cNvSpPr/>
          <p:nvPr/>
        </p:nvSpPr>
        <p:spPr>
          <a:xfrm>
            <a:off x="661475" y="2676128"/>
            <a:ext cx="6296860" cy="516731"/>
          </a:xfrm>
          <a:prstGeom prst="rect">
            <a:avLst/>
          </a:prstGeom>
          <a:noFill/>
          <a:ln/>
        </p:spPr>
        <p:txBody>
          <a:bodyPr wrap="none" lIns="0" tIns="0" rIns="0" bIns="0" rtlCol="0" anchor="t"/>
          <a:lstStyle/>
          <a:p>
            <a:pPr marL="0" indent="0" algn="l">
              <a:lnSpc>
                <a:spcPct val="104000"/>
              </a:lnSpc>
              <a:buNone/>
            </a:pPr>
            <a:r>
              <a:rPr lang="en-US" sz="3250" b="1" dirty="0">
                <a:solidFill>
                  <a:srgbClr val="004777"/>
                </a:solidFill>
                <a:latin typeface="Bebas Neue" pitchFamily="34" charset="0"/>
                <a:ea typeface="Bebas Neue" pitchFamily="34" charset="-122"/>
                <a:cs typeface="Bebas Neue" pitchFamily="34" charset="-120"/>
              </a:rPr>
              <a:t>Road Tours: Purpose &amp; Value</a:t>
            </a:r>
            <a:endParaRPr lang="en-US" sz="3250" dirty="0"/>
          </a:p>
        </p:txBody>
      </p:sp>
      <p:sp>
        <p:nvSpPr>
          <p:cNvPr id="6" name="Text 3"/>
          <p:cNvSpPr/>
          <p:nvPr/>
        </p:nvSpPr>
        <p:spPr>
          <a:xfrm>
            <a:off x="661475" y="3440906"/>
            <a:ext cx="6296860" cy="1058466"/>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000000"/>
                </a:solidFill>
                <a:latin typeface="Montserrat" pitchFamily="34" charset="0"/>
                <a:ea typeface="Montserrat" pitchFamily="34" charset="-122"/>
                <a:cs typeface="Montserrat" pitchFamily="34" charset="-120"/>
              </a:rPr>
              <a:t>Road tours with VBCRC staff are one of the most valuable tools available to township officials. Whether you're new to your role or a seasoned board member, walking or driving the roads alongside our staff provides firsthand insight that no map or spreadsheet can fully replace.</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61475" y="1584424"/>
            <a:ext cx="1109734" cy="251420"/>
          </a:xfrm>
          <a:prstGeom prst="roundRect">
            <a:avLst>
              <a:gd name="adj" fmla="val 22103"/>
            </a:avLst>
          </a:prstGeom>
          <a:noFill/>
          <a:ln w="6350">
            <a:solidFill>
              <a:srgbClr val="FF8000"/>
            </a:solidFill>
            <a:prstDash val="solid"/>
          </a:ln>
        </p:spPr>
        <p:txBody>
          <a:bodyPr/>
          <a:lstStyle/>
          <a:p>
            <a:endParaRPr lang="en-US"/>
          </a:p>
        </p:txBody>
      </p:sp>
      <p:sp>
        <p:nvSpPr>
          <p:cNvPr id="3" name="Text 1"/>
          <p:cNvSpPr/>
          <p:nvPr/>
        </p:nvSpPr>
        <p:spPr>
          <a:xfrm>
            <a:off x="760691" y="1637333"/>
            <a:ext cx="1520886" cy="152202"/>
          </a:xfrm>
          <a:prstGeom prst="rect">
            <a:avLst/>
          </a:prstGeom>
          <a:noFill/>
          <a:ln/>
        </p:spPr>
        <p:txBody>
          <a:bodyPr wrap="none" lIns="0" tIns="0" rIns="0" bIns="0" rtlCol="0" anchor="t"/>
          <a:lstStyle/>
          <a:p>
            <a:pPr marL="0" indent="0" algn="l">
              <a:lnSpc>
                <a:spcPct val="96000"/>
              </a:lnSpc>
              <a:buNone/>
            </a:pPr>
            <a:r>
              <a:rPr lang="en-US" sz="1000" dirty="0">
                <a:solidFill>
                  <a:srgbClr val="FF8000"/>
                </a:solidFill>
                <a:latin typeface="Montserrat" pitchFamily="34" charset="0"/>
                <a:ea typeface="Montserrat" pitchFamily="34" charset="-122"/>
                <a:cs typeface="Montserrat" pitchFamily="34" charset="-120"/>
              </a:rPr>
              <a:t>ROAD TOURS</a:t>
            </a:r>
            <a:endParaRPr lang="en-US" sz="1000" dirty="0"/>
          </a:p>
        </p:txBody>
      </p:sp>
      <p:sp>
        <p:nvSpPr>
          <p:cNvPr id="4" name="Text 2"/>
          <p:cNvSpPr/>
          <p:nvPr/>
        </p:nvSpPr>
        <p:spPr>
          <a:xfrm>
            <a:off x="661475" y="1901924"/>
            <a:ext cx="10868745" cy="516731"/>
          </a:xfrm>
          <a:prstGeom prst="rect">
            <a:avLst/>
          </a:prstGeom>
          <a:noFill/>
          <a:ln/>
        </p:spPr>
        <p:txBody>
          <a:bodyPr wrap="none" lIns="0" tIns="0" rIns="0" bIns="0" rtlCol="0" anchor="t"/>
          <a:lstStyle/>
          <a:p>
            <a:pPr marL="0" indent="0" algn="l">
              <a:lnSpc>
                <a:spcPct val="104000"/>
              </a:lnSpc>
              <a:buNone/>
            </a:pPr>
            <a:r>
              <a:rPr lang="en-US" sz="3250" b="1" dirty="0">
                <a:solidFill>
                  <a:srgbClr val="004777"/>
                </a:solidFill>
                <a:latin typeface="Bebas Neue" pitchFamily="34" charset="0"/>
                <a:ea typeface="Bebas Neue" pitchFamily="34" charset="-122"/>
                <a:cs typeface="Bebas Neue" pitchFamily="34" charset="-120"/>
              </a:rPr>
              <a:t>When Can Road Tours Happen?</a:t>
            </a:r>
            <a:endParaRPr lang="en-US" sz="3250" dirty="0"/>
          </a:p>
        </p:txBody>
      </p:sp>
      <p:sp>
        <p:nvSpPr>
          <p:cNvPr id="5" name="Shape 3"/>
          <p:cNvSpPr/>
          <p:nvPr/>
        </p:nvSpPr>
        <p:spPr>
          <a:xfrm>
            <a:off x="661475" y="2666702"/>
            <a:ext cx="3512653" cy="1759446"/>
          </a:xfrm>
          <a:prstGeom prst="roundRect">
            <a:avLst>
              <a:gd name="adj" fmla="val 3948"/>
            </a:avLst>
          </a:prstGeom>
          <a:solidFill>
            <a:srgbClr val="FFE6CC"/>
          </a:solidFill>
          <a:ln w="6350">
            <a:solidFill>
              <a:srgbClr val="E5CCB2"/>
            </a:solidFill>
            <a:prstDash val="solid"/>
          </a:ln>
        </p:spPr>
        <p:txBody>
          <a:bodyPr/>
          <a:lstStyle/>
          <a:p>
            <a:endParaRPr lang="en-US"/>
          </a:p>
        </p:txBody>
      </p:sp>
      <p:sp>
        <p:nvSpPr>
          <p:cNvPr id="6" name="Text 4"/>
          <p:cNvSpPr/>
          <p:nvPr/>
        </p:nvSpPr>
        <p:spPr>
          <a:xfrm>
            <a:off x="833119" y="2838351"/>
            <a:ext cx="3169364" cy="258465"/>
          </a:xfrm>
          <a:prstGeom prst="rect">
            <a:avLst/>
          </a:prstGeom>
          <a:noFill/>
          <a:ln/>
        </p:spPr>
        <p:txBody>
          <a:bodyPr wrap="none" lIns="0" tIns="0" rIns="0" bIns="0" rtlCol="0" anchor="t"/>
          <a:lstStyle/>
          <a:p>
            <a:pPr marL="0" indent="0" algn="l">
              <a:lnSpc>
                <a:spcPct val="104000"/>
              </a:lnSpc>
              <a:buNone/>
            </a:pPr>
            <a:r>
              <a:rPr lang="en-US" sz="1600" b="1" dirty="0">
                <a:solidFill>
                  <a:srgbClr val="000000"/>
                </a:solidFill>
                <a:latin typeface="Bebas Neue" pitchFamily="34" charset="0"/>
                <a:ea typeface="Bebas Neue" pitchFamily="34" charset="-122"/>
                <a:cs typeface="Bebas Neue" pitchFamily="34" charset="-120"/>
              </a:rPr>
              <a:t>Any Time of Year</a:t>
            </a:r>
            <a:endParaRPr lang="en-US" sz="1600" dirty="0"/>
          </a:p>
        </p:txBody>
      </p:sp>
      <p:sp>
        <p:nvSpPr>
          <p:cNvPr id="7" name="Text 5"/>
          <p:cNvSpPr/>
          <p:nvPr/>
        </p:nvSpPr>
        <p:spPr>
          <a:xfrm>
            <a:off x="833119" y="3196034"/>
            <a:ext cx="3169364" cy="1058466"/>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000000"/>
                </a:solidFill>
                <a:latin typeface="Montserrat" pitchFamily="34" charset="0"/>
                <a:ea typeface="Montserrat" pitchFamily="34" charset="-122"/>
                <a:cs typeface="Montserrat" pitchFamily="34" charset="-120"/>
              </a:rPr>
              <a:t>Road tours with VBCRC staff can be scheduled at </a:t>
            </a:r>
            <a:r>
              <a:rPr lang="en-US" sz="1300" b="1" dirty="0">
                <a:solidFill>
                  <a:srgbClr val="000000"/>
                </a:solidFill>
                <a:latin typeface="Montserrat Bold" pitchFamily="34" charset="0"/>
                <a:ea typeface="Montserrat Bold" pitchFamily="34" charset="-122"/>
                <a:cs typeface="Montserrat Bold" pitchFamily="34" charset="-120"/>
              </a:rPr>
              <a:t>any time</a:t>
            </a:r>
            <a:r>
              <a:rPr lang="en-US" sz="1300" dirty="0">
                <a:solidFill>
                  <a:srgbClr val="000000"/>
                </a:solidFill>
                <a:latin typeface="Montserrat" pitchFamily="34" charset="0"/>
                <a:ea typeface="Montserrat" pitchFamily="34" charset="-122"/>
                <a:cs typeface="Montserrat" pitchFamily="34" charset="-120"/>
              </a:rPr>
              <a:t> — there is no wrong season to walk your roads with us.</a:t>
            </a:r>
            <a:endParaRPr lang="en-US" sz="1300" dirty="0"/>
          </a:p>
        </p:txBody>
      </p:sp>
      <p:sp>
        <p:nvSpPr>
          <p:cNvPr id="8" name="Shape 6"/>
          <p:cNvSpPr/>
          <p:nvPr/>
        </p:nvSpPr>
        <p:spPr>
          <a:xfrm>
            <a:off x="4339422" y="2666702"/>
            <a:ext cx="3512752" cy="1759446"/>
          </a:xfrm>
          <a:prstGeom prst="roundRect">
            <a:avLst>
              <a:gd name="adj" fmla="val 3948"/>
            </a:avLst>
          </a:prstGeom>
          <a:solidFill>
            <a:srgbClr val="FFE6CC"/>
          </a:solidFill>
          <a:ln w="6350">
            <a:solidFill>
              <a:srgbClr val="E5CCB2"/>
            </a:solidFill>
            <a:prstDash val="solid"/>
          </a:ln>
        </p:spPr>
        <p:txBody>
          <a:bodyPr/>
          <a:lstStyle/>
          <a:p>
            <a:endParaRPr lang="en-US"/>
          </a:p>
        </p:txBody>
      </p:sp>
      <p:sp>
        <p:nvSpPr>
          <p:cNvPr id="9" name="Text 7"/>
          <p:cNvSpPr/>
          <p:nvPr/>
        </p:nvSpPr>
        <p:spPr>
          <a:xfrm>
            <a:off x="4511066" y="2838351"/>
            <a:ext cx="3169464" cy="258465"/>
          </a:xfrm>
          <a:prstGeom prst="rect">
            <a:avLst/>
          </a:prstGeom>
          <a:noFill/>
          <a:ln/>
        </p:spPr>
        <p:txBody>
          <a:bodyPr wrap="none" lIns="0" tIns="0" rIns="0" bIns="0" rtlCol="0" anchor="t"/>
          <a:lstStyle/>
          <a:p>
            <a:pPr marL="0" indent="0" algn="l">
              <a:lnSpc>
                <a:spcPct val="104000"/>
              </a:lnSpc>
              <a:buNone/>
            </a:pPr>
            <a:r>
              <a:rPr lang="en-US" sz="1600" b="1" dirty="0">
                <a:solidFill>
                  <a:srgbClr val="000000"/>
                </a:solidFill>
                <a:latin typeface="Bebas Neue" pitchFamily="34" charset="0"/>
                <a:ea typeface="Bebas Neue" pitchFamily="34" charset="-122"/>
                <a:cs typeface="Bebas Neue" pitchFamily="34" charset="-120"/>
              </a:rPr>
              <a:t>Spring Tours</a:t>
            </a:r>
            <a:endParaRPr lang="en-US" sz="1600" dirty="0"/>
          </a:p>
        </p:txBody>
      </p:sp>
      <p:sp>
        <p:nvSpPr>
          <p:cNvPr id="10" name="Text 8"/>
          <p:cNvSpPr/>
          <p:nvPr/>
        </p:nvSpPr>
        <p:spPr>
          <a:xfrm>
            <a:off x="4511066" y="3196034"/>
            <a:ext cx="3169464" cy="1058466"/>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000000"/>
                </a:solidFill>
                <a:latin typeface="Montserrat" pitchFamily="34" charset="0"/>
                <a:ea typeface="Montserrat" pitchFamily="34" charset="-122"/>
                <a:cs typeface="Montserrat" pitchFamily="34" charset="-120"/>
              </a:rPr>
              <a:t>The most common tour season. Spring conditions reveal winter damage, drainage issues, and surfaces in need of early attention.</a:t>
            </a:r>
            <a:endParaRPr lang="en-US" sz="1300" dirty="0"/>
          </a:p>
        </p:txBody>
      </p:sp>
      <p:sp>
        <p:nvSpPr>
          <p:cNvPr id="11" name="Shape 9"/>
          <p:cNvSpPr/>
          <p:nvPr/>
        </p:nvSpPr>
        <p:spPr>
          <a:xfrm>
            <a:off x="8017468" y="2666702"/>
            <a:ext cx="3512653" cy="1759446"/>
          </a:xfrm>
          <a:prstGeom prst="roundRect">
            <a:avLst>
              <a:gd name="adj" fmla="val 3948"/>
            </a:avLst>
          </a:prstGeom>
          <a:solidFill>
            <a:srgbClr val="FFE6CC"/>
          </a:solidFill>
          <a:ln w="6350">
            <a:solidFill>
              <a:srgbClr val="E5CCB2"/>
            </a:solidFill>
            <a:prstDash val="solid"/>
          </a:ln>
        </p:spPr>
        <p:txBody>
          <a:bodyPr/>
          <a:lstStyle/>
          <a:p>
            <a:endParaRPr lang="en-US"/>
          </a:p>
        </p:txBody>
      </p:sp>
      <p:sp>
        <p:nvSpPr>
          <p:cNvPr id="12" name="Text 10"/>
          <p:cNvSpPr/>
          <p:nvPr/>
        </p:nvSpPr>
        <p:spPr>
          <a:xfrm>
            <a:off x="8189112" y="2838351"/>
            <a:ext cx="3169364" cy="258465"/>
          </a:xfrm>
          <a:prstGeom prst="rect">
            <a:avLst/>
          </a:prstGeom>
          <a:noFill/>
          <a:ln/>
        </p:spPr>
        <p:txBody>
          <a:bodyPr wrap="none" lIns="0" tIns="0" rIns="0" bIns="0" rtlCol="0" anchor="t"/>
          <a:lstStyle/>
          <a:p>
            <a:pPr marL="0" indent="0" algn="l">
              <a:lnSpc>
                <a:spcPct val="104000"/>
              </a:lnSpc>
              <a:buNone/>
            </a:pPr>
            <a:r>
              <a:rPr lang="en-US" sz="1600" b="1" dirty="0">
                <a:solidFill>
                  <a:srgbClr val="000000"/>
                </a:solidFill>
                <a:latin typeface="Bebas Neue" pitchFamily="34" charset="0"/>
                <a:ea typeface="Bebas Neue" pitchFamily="34" charset="-122"/>
                <a:cs typeface="Bebas Neue" pitchFamily="34" charset="-120"/>
              </a:rPr>
              <a:t>Fall Tours (Encouraged)</a:t>
            </a:r>
            <a:endParaRPr lang="en-US" sz="1600" dirty="0"/>
          </a:p>
        </p:txBody>
      </p:sp>
      <p:sp>
        <p:nvSpPr>
          <p:cNvPr id="13" name="Text 11"/>
          <p:cNvSpPr/>
          <p:nvPr/>
        </p:nvSpPr>
        <p:spPr>
          <a:xfrm>
            <a:off x="8189112" y="3196034"/>
            <a:ext cx="3169364" cy="1058466"/>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000000"/>
                </a:solidFill>
                <a:latin typeface="Montserrat" pitchFamily="34" charset="0"/>
                <a:ea typeface="Montserrat" pitchFamily="34" charset="-122"/>
                <a:cs typeface="Montserrat" pitchFamily="34" charset="-120"/>
              </a:rPr>
              <a:t>Now actively encouraged to help townships complete their </a:t>
            </a:r>
            <a:r>
              <a:rPr lang="en-US" sz="1300" b="1" dirty="0">
                <a:solidFill>
                  <a:srgbClr val="000000"/>
                </a:solidFill>
                <a:latin typeface="Montserrat Bold" pitchFamily="34" charset="0"/>
                <a:ea typeface="Montserrat Bold" pitchFamily="34" charset="-122"/>
                <a:cs typeface="Montserrat Bold" pitchFamily="34" charset="-120"/>
              </a:rPr>
              <a:t>Road Planning Form</a:t>
            </a:r>
            <a:r>
              <a:rPr lang="en-US" sz="1300" dirty="0">
                <a:solidFill>
                  <a:srgbClr val="000000"/>
                </a:solidFill>
                <a:latin typeface="Montserrat" pitchFamily="34" charset="0"/>
                <a:ea typeface="Montserrat" pitchFamily="34" charset="-122"/>
                <a:cs typeface="Montserrat" pitchFamily="34" charset="-120"/>
              </a:rPr>
              <a:t> before the end-of-year deadlines.</a:t>
            </a:r>
            <a:endParaRPr lang="en-US" sz="1300" dirty="0"/>
          </a:p>
        </p:txBody>
      </p:sp>
      <p:sp>
        <p:nvSpPr>
          <p:cNvPr id="14" name="Shape 12"/>
          <p:cNvSpPr/>
          <p:nvPr/>
        </p:nvSpPr>
        <p:spPr>
          <a:xfrm>
            <a:off x="661475" y="4612184"/>
            <a:ext cx="10868745" cy="661293"/>
          </a:xfrm>
          <a:prstGeom prst="roundRect">
            <a:avLst>
              <a:gd name="adj" fmla="val 10504"/>
            </a:avLst>
          </a:prstGeom>
          <a:solidFill>
            <a:srgbClr val="FFE6CC"/>
          </a:solidFill>
          <a:ln/>
        </p:spPr>
        <p:txBody>
          <a:bodyPr/>
          <a:lstStyle/>
          <a:p>
            <a:endParaRPr lang="en-US"/>
          </a:p>
        </p:txBody>
      </p:sp>
      <p:pic>
        <p:nvPicPr>
          <p:cNvPr id="15" name="Image 0" descr="preencoded.png"/>
          <p:cNvPicPr>
            <a:picLocks noChangeAspect="1"/>
          </p:cNvPicPr>
          <p:nvPr/>
        </p:nvPicPr>
        <p:blipFill>
          <a:blip r:embed="rId3"/>
          <a:stretch>
            <a:fillRect/>
          </a:stretch>
        </p:blipFill>
        <p:spPr>
          <a:xfrm>
            <a:off x="826769" y="4851896"/>
            <a:ext cx="206667" cy="165298"/>
          </a:xfrm>
          <a:prstGeom prst="rect">
            <a:avLst/>
          </a:prstGeom>
        </p:spPr>
      </p:pic>
      <p:sp>
        <p:nvSpPr>
          <p:cNvPr id="16" name="Text 13"/>
          <p:cNvSpPr/>
          <p:nvPr/>
        </p:nvSpPr>
        <p:spPr>
          <a:xfrm>
            <a:off x="1198731" y="4818757"/>
            <a:ext cx="10775780" cy="264616"/>
          </a:xfrm>
          <a:prstGeom prst="rect">
            <a:avLst/>
          </a:prstGeom>
          <a:noFill/>
          <a:ln/>
        </p:spPr>
        <p:txBody>
          <a:bodyPr wrap="none" lIns="0" tIns="0" rIns="0" bIns="0" rtlCol="0" anchor="t"/>
          <a:lstStyle/>
          <a:p>
            <a:pPr marL="0" indent="0" algn="l">
              <a:lnSpc>
                <a:spcPct val="133000"/>
              </a:lnSpc>
              <a:buNone/>
            </a:pPr>
            <a:r>
              <a:rPr lang="en-US" sz="1300" dirty="0">
                <a:solidFill>
                  <a:srgbClr val="000000"/>
                </a:solidFill>
                <a:latin typeface="Montserrat" pitchFamily="34" charset="0"/>
                <a:ea typeface="Montserrat" pitchFamily="34" charset="-122"/>
                <a:cs typeface="Montserrat" pitchFamily="34" charset="-120"/>
              </a:rPr>
              <a:t>Fall tours are a newer best practice — they give you a head start on planning before the December 31st submission deadline.</a:t>
            </a:r>
            <a:endParaRPr lang="en-US" sz="13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61475" y="1712714"/>
            <a:ext cx="1109734" cy="251420"/>
          </a:xfrm>
          <a:prstGeom prst="roundRect">
            <a:avLst>
              <a:gd name="adj" fmla="val 22103"/>
            </a:avLst>
          </a:prstGeom>
          <a:noFill/>
          <a:ln w="6350">
            <a:solidFill>
              <a:srgbClr val="FF8000"/>
            </a:solidFill>
            <a:prstDash val="solid"/>
          </a:ln>
        </p:spPr>
        <p:txBody>
          <a:bodyPr/>
          <a:lstStyle/>
          <a:p>
            <a:endParaRPr lang="en-US"/>
          </a:p>
        </p:txBody>
      </p:sp>
      <p:sp>
        <p:nvSpPr>
          <p:cNvPr id="3" name="Text 1"/>
          <p:cNvSpPr/>
          <p:nvPr/>
        </p:nvSpPr>
        <p:spPr>
          <a:xfrm>
            <a:off x="760691" y="1765622"/>
            <a:ext cx="1520886" cy="152202"/>
          </a:xfrm>
          <a:prstGeom prst="rect">
            <a:avLst/>
          </a:prstGeom>
          <a:noFill/>
          <a:ln/>
        </p:spPr>
        <p:txBody>
          <a:bodyPr wrap="none" lIns="0" tIns="0" rIns="0" bIns="0" rtlCol="0" anchor="t"/>
          <a:lstStyle/>
          <a:p>
            <a:pPr marL="0" indent="0" algn="l">
              <a:lnSpc>
                <a:spcPct val="96000"/>
              </a:lnSpc>
              <a:buNone/>
            </a:pPr>
            <a:r>
              <a:rPr lang="en-US" sz="1000" dirty="0">
                <a:solidFill>
                  <a:srgbClr val="FF8000"/>
                </a:solidFill>
                <a:latin typeface="Montserrat" pitchFamily="34" charset="0"/>
                <a:ea typeface="Montserrat" pitchFamily="34" charset="-122"/>
                <a:cs typeface="Montserrat" pitchFamily="34" charset="-120"/>
              </a:rPr>
              <a:t>ROAD TOURS</a:t>
            </a:r>
            <a:endParaRPr lang="en-US" sz="1000" dirty="0"/>
          </a:p>
        </p:txBody>
      </p:sp>
      <p:sp>
        <p:nvSpPr>
          <p:cNvPr id="4" name="Text 2"/>
          <p:cNvSpPr/>
          <p:nvPr/>
        </p:nvSpPr>
        <p:spPr>
          <a:xfrm>
            <a:off x="661475" y="2030214"/>
            <a:ext cx="10868745" cy="516731"/>
          </a:xfrm>
          <a:prstGeom prst="rect">
            <a:avLst/>
          </a:prstGeom>
          <a:noFill/>
          <a:ln/>
        </p:spPr>
        <p:txBody>
          <a:bodyPr wrap="none" lIns="0" tIns="0" rIns="0" bIns="0" rtlCol="0" anchor="t"/>
          <a:lstStyle/>
          <a:p>
            <a:pPr marL="0" indent="0" algn="l">
              <a:lnSpc>
                <a:spcPct val="104000"/>
              </a:lnSpc>
              <a:buNone/>
            </a:pPr>
            <a:r>
              <a:rPr lang="en-US" sz="3250" b="1" dirty="0">
                <a:solidFill>
                  <a:srgbClr val="004777"/>
                </a:solidFill>
                <a:latin typeface="Bebas Neue" pitchFamily="34" charset="0"/>
                <a:ea typeface="Bebas Neue" pitchFamily="34" charset="-122"/>
                <a:cs typeface="Bebas Neue" pitchFamily="34" charset="-120"/>
              </a:rPr>
              <a:t>Who Can Attend &amp; What Gets Covered</a:t>
            </a:r>
            <a:endParaRPr lang="en-US" sz="3250" dirty="0"/>
          </a:p>
        </p:txBody>
      </p:sp>
      <p:sp>
        <p:nvSpPr>
          <p:cNvPr id="5" name="Shape 3"/>
          <p:cNvSpPr/>
          <p:nvPr/>
        </p:nvSpPr>
        <p:spPr>
          <a:xfrm>
            <a:off x="542415" y="2794992"/>
            <a:ext cx="5470785" cy="2350294"/>
          </a:xfrm>
          <a:prstGeom prst="roundRect">
            <a:avLst>
              <a:gd name="adj" fmla="val 5067"/>
            </a:avLst>
          </a:prstGeom>
          <a:solidFill>
            <a:srgbClr val="FF8000"/>
          </a:solidFill>
          <a:ln/>
        </p:spPr>
        <p:txBody>
          <a:bodyPr/>
          <a:lstStyle/>
          <a:p>
            <a:endParaRPr lang="en-US"/>
          </a:p>
        </p:txBody>
      </p:sp>
      <p:sp>
        <p:nvSpPr>
          <p:cNvPr id="6" name="Text 4"/>
          <p:cNvSpPr/>
          <p:nvPr/>
        </p:nvSpPr>
        <p:spPr>
          <a:xfrm>
            <a:off x="707710" y="2960291"/>
            <a:ext cx="5140196" cy="258465"/>
          </a:xfrm>
          <a:prstGeom prst="rect">
            <a:avLst/>
          </a:prstGeom>
          <a:noFill/>
          <a:ln/>
        </p:spPr>
        <p:txBody>
          <a:bodyPr wrap="none" lIns="0" tIns="0" rIns="0" bIns="0" rtlCol="0" anchor="t"/>
          <a:lstStyle/>
          <a:p>
            <a:pPr marL="0" indent="0" algn="l">
              <a:lnSpc>
                <a:spcPct val="104000"/>
              </a:lnSpc>
              <a:buNone/>
            </a:pPr>
            <a:r>
              <a:rPr lang="en-US" sz="1600" b="1" dirty="0">
                <a:solidFill>
                  <a:srgbClr val="000000"/>
                </a:solidFill>
                <a:latin typeface="Bebas Neue" pitchFamily="34" charset="0"/>
                <a:ea typeface="Bebas Neue" pitchFamily="34" charset="-122"/>
                <a:cs typeface="Bebas Neue" pitchFamily="34" charset="-120"/>
              </a:rPr>
              <a:t>Open to All Township Officials</a:t>
            </a:r>
            <a:endParaRPr lang="en-US" sz="1600" dirty="0"/>
          </a:p>
        </p:txBody>
      </p:sp>
      <p:sp>
        <p:nvSpPr>
          <p:cNvPr id="7" name="Text 5"/>
          <p:cNvSpPr/>
          <p:nvPr/>
        </p:nvSpPr>
        <p:spPr>
          <a:xfrm>
            <a:off x="707710" y="3384054"/>
            <a:ext cx="5140196" cy="1058466"/>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000000"/>
                </a:solidFill>
                <a:latin typeface="Montserrat" pitchFamily="34" charset="0"/>
                <a:ea typeface="Montserrat" pitchFamily="34" charset="-122"/>
                <a:cs typeface="Montserrat" pitchFamily="34" charset="-120"/>
              </a:rPr>
              <a:t>Road tours are not limited to a single representative. Board members, supervisors, trustees, and clerks are all welcome — the more stakeholders involved, the better the planning outcomes.</a:t>
            </a:r>
            <a:endParaRPr lang="en-US" sz="1300" dirty="0"/>
          </a:p>
        </p:txBody>
      </p:sp>
      <p:sp>
        <p:nvSpPr>
          <p:cNvPr id="8" name="Text 6"/>
          <p:cNvSpPr/>
          <p:nvPr/>
        </p:nvSpPr>
        <p:spPr>
          <a:xfrm>
            <a:off x="6303904" y="2960291"/>
            <a:ext cx="5232666" cy="258465"/>
          </a:xfrm>
          <a:prstGeom prst="rect">
            <a:avLst/>
          </a:prstGeom>
          <a:noFill/>
          <a:ln/>
        </p:spPr>
        <p:txBody>
          <a:bodyPr wrap="none" lIns="0" tIns="0" rIns="0" bIns="0" rtlCol="0" anchor="t"/>
          <a:lstStyle/>
          <a:p>
            <a:pPr marL="0" indent="0" algn="l">
              <a:lnSpc>
                <a:spcPct val="104000"/>
              </a:lnSpc>
              <a:buNone/>
            </a:pPr>
            <a:r>
              <a:rPr lang="en-US" sz="1600" b="1" dirty="0">
                <a:solidFill>
                  <a:srgbClr val="004777"/>
                </a:solidFill>
                <a:latin typeface="Bebas Neue" pitchFamily="34" charset="0"/>
                <a:ea typeface="Bebas Neue" pitchFamily="34" charset="-122"/>
                <a:cs typeface="Bebas Neue" pitchFamily="34" charset="-120"/>
              </a:rPr>
              <a:t>Topics Covered on Tour</a:t>
            </a:r>
            <a:endParaRPr lang="en-US" sz="1600" dirty="0"/>
          </a:p>
        </p:txBody>
      </p:sp>
      <p:sp>
        <p:nvSpPr>
          <p:cNvPr id="9" name="Text 7"/>
          <p:cNvSpPr/>
          <p:nvPr/>
        </p:nvSpPr>
        <p:spPr>
          <a:xfrm>
            <a:off x="6303904" y="3384054"/>
            <a:ext cx="5232666" cy="1703388"/>
          </a:xfrm>
          <a:prstGeom prst="rect">
            <a:avLst/>
          </a:prstGeom>
          <a:noFill/>
          <a:ln/>
        </p:spPr>
        <p:txBody>
          <a:bodyPr wrap="square" lIns="0" tIns="0" rIns="0" bIns="0" rtlCol="0" anchor="t">
            <a:normAutofit/>
          </a:bodyPr>
          <a:lstStyle/>
          <a:p>
            <a:pPr marL="264160" indent="-264160" algn="l">
              <a:lnSpc>
                <a:spcPct val="133000"/>
              </a:lnSpc>
              <a:buSzPct val="100000"/>
              <a:buChar char="•"/>
            </a:pPr>
            <a:r>
              <a:rPr lang="en-US" sz="1300" b="1" dirty="0">
                <a:solidFill>
                  <a:srgbClr val="000000"/>
                </a:solidFill>
                <a:latin typeface="Montserrat Bold" pitchFamily="34" charset="0"/>
                <a:ea typeface="Montserrat Bold" pitchFamily="34" charset="-122"/>
                <a:cs typeface="Montserrat Bold" pitchFamily="34" charset="-120"/>
              </a:rPr>
              <a:t>General road maintenance education</a:t>
            </a:r>
            <a:r>
              <a:rPr lang="en-US" sz="1300" dirty="0">
                <a:solidFill>
                  <a:srgbClr val="000000"/>
                </a:solidFill>
                <a:latin typeface="Montserrat" pitchFamily="34" charset="0"/>
                <a:ea typeface="Montserrat" pitchFamily="34" charset="-122"/>
                <a:cs typeface="Montserrat" pitchFamily="34" charset="-120"/>
              </a:rPr>
              <a:t> — learn how road deterioration works and what treatments apply</a:t>
            </a:r>
            <a:endParaRPr lang="en-US" sz="1300" dirty="0"/>
          </a:p>
          <a:p>
            <a:pPr marL="264160" indent="-264160" algn="l">
              <a:lnSpc>
                <a:spcPct val="133000"/>
              </a:lnSpc>
              <a:buSzPct val="100000"/>
              <a:buChar char="•"/>
            </a:pPr>
            <a:r>
              <a:rPr lang="en-US" sz="1300" b="1" dirty="0">
                <a:solidFill>
                  <a:srgbClr val="000000"/>
                </a:solidFill>
                <a:latin typeface="Montserrat Bold" pitchFamily="34" charset="0"/>
                <a:ea typeface="Montserrat Bold" pitchFamily="34" charset="-122"/>
                <a:cs typeface="Montserrat Bold" pitchFamily="34" charset="-120"/>
              </a:rPr>
              <a:t>Project-specific guidance</a:t>
            </a:r>
            <a:r>
              <a:rPr lang="en-US" sz="1300" dirty="0">
                <a:solidFill>
                  <a:srgbClr val="000000"/>
                </a:solidFill>
                <a:latin typeface="Montserrat" pitchFamily="34" charset="0"/>
                <a:ea typeface="Montserrat" pitchFamily="34" charset="-122"/>
                <a:cs typeface="Montserrat" pitchFamily="34" charset="-120"/>
              </a:rPr>
              <a:t> — get expert eyes on roads you're actively planning for</a:t>
            </a:r>
            <a:endParaRPr lang="en-US" sz="1300" dirty="0"/>
          </a:p>
          <a:p>
            <a:pPr marL="264160" indent="-264160" algn="l">
              <a:lnSpc>
                <a:spcPct val="133000"/>
              </a:lnSpc>
              <a:buSzPct val="100000"/>
              <a:buChar char="•"/>
            </a:pPr>
            <a:r>
              <a:rPr lang="en-US" sz="1300" b="1" dirty="0">
                <a:solidFill>
                  <a:srgbClr val="000000"/>
                </a:solidFill>
                <a:latin typeface="Montserrat Bold" pitchFamily="34" charset="0"/>
                <a:ea typeface="Montserrat Bold" pitchFamily="34" charset="-122"/>
                <a:cs typeface="Montserrat Bold" pitchFamily="34" charset="-120"/>
              </a:rPr>
              <a:t>Resident request reviews</a:t>
            </a:r>
            <a:r>
              <a:rPr lang="en-US" sz="1300" dirty="0">
                <a:solidFill>
                  <a:srgbClr val="000000"/>
                </a:solidFill>
                <a:latin typeface="Montserrat" pitchFamily="34" charset="0"/>
                <a:ea typeface="Montserrat" pitchFamily="34" charset="-122"/>
                <a:cs typeface="Montserrat" pitchFamily="34" charset="-120"/>
              </a:rPr>
              <a:t> — evaluate common complaints and concerns in context</a:t>
            </a:r>
            <a:endParaRPr lang="en-US" sz="13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61475" y="981770"/>
            <a:ext cx="954361" cy="251420"/>
          </a:xfrm>
          <a:prstGeom prst="roundRect">
            <a:avLst>
              <a:gd name="adj" fmla="val 22103"/>
            </a:avLst>
          </a:prstGeom>
          <a:solidFill>
            <a:srgbClr val="FFE6CC"/>
          </a:solidFill>
          <a:ln/>
        </p:spPr>
        <p:txBody>
          <a:bodyPr/>
          <a:lstStyle/>
          <a:p>
            <a:endParaRPr lang="en-US"/>
          </a:p>
        </p:txBody>
      </p:sp>
      <p:sp>
        <p:nvSpPr>
          <p:cNvPr id="3" name="Text 1"/>
          <p:cNvSpPr/>
          <p:nvPr/>
        </p:nvSpPr>
        <p:spPr>
          <a:xfrm>
            <a:off x="760691" y="1034678"/>
            <a:ext cx="1365513" cy="152202"/>
          </a:xfrm>
          <a:prstGeom prst="rect">
            <a:avLst/>
          </a:prstGeom>
          <a:noFill/>
          <a:ln/>
        </p:spPr>
        <p:txBody>
          <a:bodyPr wrap="none" lIns="0" tIns="0" rIns="0" bIns="0" rtlCol="0" anchor="t"/>
          <a:lstStyle/>
          <a:p>
            <a:pPr marL="0" indent="0" algn="l">
              <a:lnSpc>
                <a:spcPct val="96000"/>
              </a:lnSpc>
              <a:buNone/>
            </a:pPr>
            <a:r>
              <a:rPr lang="en-US" sz="1000" dirty="0">
                <a:solidFill>
                  <a:srgbClr val="000000"/>
                </a:solidFill>
                <a:latin typeface="Montserrat" pitchFamily="34" charset="0"/>
                <a:ea typeface="Montserrat" pitchFamily="34" charset="-122"/>
                <a:cs typeface="Montserrat" pitchFamily="34" charset="-120"/>
              </a:rPr>
              <a:t>CHAPTER 2</a:t>
            </a:r>
            <a:endParaRPr lang="en-US" sz="1000" dirty="0"/>
          </a:p>
        </p:txBody>
      </p:sp>
      <p:sp>
        <p:nvSpPr>
          <p:cNvPr id="4" name="Text 2"/>
          <p:cNvSpPr/>
          <p:nvPr/>
        </p:nvSpPr>
        <p:spPr>
          <a:xfrm>
            <a:off x="661475" y="1299270"/>
            <a:ext cx="10868745" cy="516731"/>
          </a:xfrm>
          <a:prstGeom prst="rect">
            <a:avLst/>
          </a:prstGeom>
          <a:noFill/>
          <a:ln/>
        </p:spPr>
        <p:txBody>
          <a:bodyPr wrap="none" lIns="0" tIns="0" rIns="0" bIns="0" rtlCol="0" anchor="t"/>
          <a:lstStyle/>
          <a:p>
            <a:pPr marL="0" indent="0" algn="l">
              <a:lnSpc>
                <a:spcPct val="104000"/>
              </a:lnSpc>
              <a:buNone/>
            </a:pPr>
            <a:r>
              <a:rPr lang="en-US" sz="3250" b="1" dirty="0">
                <a:solidFill>
                  <a:srgbClr val="004777"/>
                </a:solidFill>
                <a:latin typeface="Bebas Neue" pitchFamily="34" charset="0"/>
                <a:ea typeface="Bebas Neue" pitchFamily="34" charset="-122"/>
                <a:cs typeface="Bebas Neue" pitchFamily="34" charset="-120"/>
              </a:rPr>
              <a:t>Important Planning Deadlines</a:t>
            </a:r>
            <a:endParaRPr lang="en-US" sz="3250" dirty="0"/>
          </a:p>
        </p:txBody>
      </p:sp>
      <p:sp>
        <p:nvSpPr>
          <p:cNvPr id="5" name="Text 3"/>
          <p:cNvSpPr/>
          <p:nvPr/>
        </p:nvSpPr>
        <p:spPr>
          <a:xfrm>
            <a:off x="661475" y="2064048"/>
            <a:ext cx="10868745"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000000"/>
                </a:solidFill>
                <a:latin typeface="Montserrat" pitchFamily="34" charset="0"/>
                <a:ea typeface="Montserrat" pitchFamily="34" charset="-122"/>
                <a:cs typeface="Montserrat" pitchFamily="34" charset="-120"/>
              </a:rPr>
              <a:t>Meeting planning deadlines is essential to keeping your township's road projects on track. Delays in any step — from submitting your plan request to approving final locations — can push your entire project to the following year. Here's what you need to know.</a:t>
            </a:r>
            <a:endParaRPr lang="en-US" sz="1300" dirty="0"/>
          </a:p>
        </p:txBody>
      </p:sp>
      <p:sp>
        <p:nvSpPr>
          <p:cNvPr id="6" name="Shape 4"/>
          <p:cNvSpPr/>
          <p:nvPr/>
        </p:nvSpPr>
        <p:spPr>
          <a:xfrm>
            <a:off x="661475" y="4327723"/>
            <a:ext cx="10868745" cy="19050"/>
          </a:xfrm>
          <a:prstGeom prst="roundRect">
            <a:avLst>
              <a:gd name="adj" fmla="val 49999"/>
            </a:avLst>
          </a:prstGeom>
          <a:solidFill>
            <a:srgbClr val="E5CCB2"/>
          </a:solidFill>
          <a:ln/>
        </p:spPr>
        <p:txBody>
          <a:bodyPr/>
          <a:lstStyle/>
          <a:p>
            <a:endParaRPr lang="en-US"/>
          </a:p>
        </p:txBody>
      </p:sp>
      <p:sp>
        <p:nvSpPr>
          <p:cNvPr id="7" name="Shape 5"/>
          <p:cNvSpPr/>
          <p:nvPr/>
        </p:nvSpPr>
        <p:spPr>
          <a:xfrm>
            <a:off x="2763669" y="3831630"/>
            <a:ext cx="19050" cy="496094"/>
          </a:xfrm>
          <a:prstGeom prst="roundRect">
            <a:avLst>
              <a:gd name="adj" fmla="val 49999"/>
            </a:avLst>
          </a:prstGeom>
          <a:solidFill>
            <a:srgbClr val="E5CCB2"/>
          </a:solidFill>
          <a:ln/>
        </p:spPr>
        <p:txBody>
          <a:bodyPr/>
          <a:lstStyle/>
          <a:p>
            <a:endParaRPr lang="en-US"/>
          </a:p>
        </p:txBody>
      </p:sp>
      <p:sp>
        <p:nvSpPr>
          <p:cNvPr id="8" name="Shape 6"/>
          <p:cNvSpPr/>
          <p:nvPr/>
        </p:nvSpPr>
        <p:spPr>
          <a:xfrm>
            <a:off x="2587163" y="4141688"/>
            <a:ext cx="372061" cy="372070"/>
          </a:xfrm>
          <a:prstGeom prst="roundRect">
            <a:avLst>
              <a:gd name="adj" fmla="val 18670"/>
            </a:avLst>
          </a:prstGeom>
          <a:solidFill>
            <a:srgbClr val="FFE6CC"/>
          </a:solidFill>
          <a:ln w="6350">
            <a:solidFill>
              <a:srgbClr val="E5CCB2"/>
            </a:solidFill>
            <a:prstDash val="solid"/>
          </a:ln>
        </p:spPr>
        <p:txBody>
          <a:bodyPr/>
          <a:lstStyle/>
          <a:p>
            <a:endParaRPr lang="en-US"/>
          </a:p>
        </p:txBody>
      </p:sp>
      <p:sp>
        <p:nvSpPr>
          <p:cNvPr id="9" name="Text 7"/>
          <p:cNvSpPr/>
          <p:nvPr/>
        </p:nvSpPr>
        <p:spPr>
          <a:xfrm>
            <a:off x="2649174" y="4172694"/>
            <a:ext cx="248041" cy="310059"/>
          </a:xfrm>
          <a:prstGeom prst="rect">
            <a:avLst/>
          </a:prstGeom>
          <a:noFill/>
          <a:ln/>
        </p:spPr>
        <p:txBody>
          <a:bodyPr wrap="none" lIns="0" tIns="0" rIns="0" bIns="0" rtlCol="0" anchor="ctr"/>
          <a:lstStyle/>
          <a:p>
            <a:pPr marL="0" indent="0" algn="ctr">
              <a:lnSpc>
                <a:spcPct val="100000"/>
              </a:lnSpc>
              <a:buNone/>
            </a:pPr>
            <a:r>
              <a:rPr lang="en-US" sz="1950" b="1" dirty="0">
                <a:solidFill>
                  <a:srgbClr val="000000"/>
                </a:solidFill>
                <a:latin typeface="Bebas Neue" pitchFamily="34" charset="0"/>
                <a:ea typeface="Bebas Neue" pitchFamily="34" charset="-122"/>
                <a:cs typeface="Bebas Neue" pitchFamily="34" charset="-120"/>
              </a:rPr>
              <a:t>1</a:t>
            </a:r>
            <a:endParaRPr lang="en-US" sz="1950" dirty="0"/>
          </a:p>
        </p:txBody>
      </p:sp>
      <p:sp>
        <p:nvSpPr>
          <p:cNvPr id="10" name="Text 8"/>
          <p:cNvSpPr/>
          <p:nvPr/>
        </p:nvSpPr>
        <p:spPr>
          <a:xfrm>
            <a:off x="826720" y="2779316"/>
            <a:ext cx="3892849" cy="258465"/>
          </a:xfrm>
          <a:prstGeom prst="rect">
            <a:avLst/>
          </a:prstGeom>
          <a:noFill/>
          <a:ln/>
        </p:spPr>
        <p:txBody>
          <a:bodyPr wrap="none" lIns="0" tIns="0" rIns="0" bIns="0" rtlCol="0" anchor="t"/>
          <a:lstStyle/>
          <a:p>
            <a:pPr marL="0" indent="0" algn="ctr">
              <a:lnSpc>
                <a:spcPct val="104000"/>
              </a:lnSpc>
              <a:buNone/>
            </a:pPr>
            <a:r>
              <a:rPr lang="en-US" sz="1600" b="1" dirty="0">
                <a:solidFill>
                  <a:srgbClr val="000000"/>
                </a:solidFill>
                <a:latin typeface="Bebas Neue" pitchFamily="34" charset="0"/>
                <a:ea typeface="Bebas Neue" pitchFamily="34" charset="-122"/>
                <a:cs typeface="Bebas Neue" pitchFamily="34" charset="-120"/>
              </a:rPr>
              <a:t>October 31st</a:t>
            </a:r>
            <a:endParaRPr lang="en-US" sz="1600" dirty="0"/>
          </a:p>
        </p:txBody>
      </p:sp>
      <p:sp>
        <p:nvSpPr>
          <p:cNvPr id="11" name="Text 9"/>
          <p:cNvSpPr/>
          <p:nvPr/>
        </p:nvSpPr>
        <p:spPr>
          <a:xfrm>
            <a:off x="826769" y="3136999"/>
            <a:ext cx="3892849" cy="529233"/>
          </a:xfrm>
          <a:prstGeom prst="rect">
            <a:avLst/>
          </a:prstGeom>
          <a:noFill/>
          <a:ln/>
        </p:spPr>
        <p:txBody>
          <a:bodyPr wrap="square" lIns="0" tIns="0" rIns="0" bIns="0" rtlCol="0" anchor="t">
            <a:normAutofit/>
          </a:bodyPr>
          <a:lstStyle/>
          <a:p>
            <a:pPr marL="0" indent="0" algn="ctr">
              <a:lnSpc>
                <a:spcPct val="133000"/>
              </a:lnSpc>
              <a:buNone/>
            </a:pPr>
            <a:r>
              <a:rPr lang="en-US" sz="1300" dirty="0">
                <a:solidFill>
                  <a:srgbClr val="000000"/>
                </a:solidFill>
                <a:latin typeface="Montserrat" pitchFamily="34" charset="0"/>
                <a:ea typeface="Montserrat" pitchFamily="34" charset="-122"/>
                <a:cs typeface="Montserrat" pitchFamily="34" charset="-120"/>
              </a:rPr>
              <a:t>Submit request for a VBCRC-assisted township road plan</a:t>
            </a:r>
            <a:endParaRPr lang="en-US" sz="1300" dirty="0"/>
          </a:p>
        </p:txBody>
      </p:sp>
      <p:sp>
        <p:nvSpPr>
          <p:cNvPr id="12" name="Shape 10"/>
          <p:cNvSpPr/>
          <p:nvPr/>
        </p:nvSpPr>
        <p:spPr>
          <a:xfrm>
            <a:off x="4978672" y="4327723"/>
            <a:ext cx="19050" cy="496094"/>
          </a:xfrm>
          <a:prstGeom prst="roundRect">
            <a:avLst>
              <a:gd name="adj" fmla="val 49999"/>
            </a:avLst>
          </a:prstGeom>
          <a:solidFill>
            <a:srgbClr val="E5CCB2"/>
          </a:solidFill>
          <a:ln/>
        </p:spPr>
        <p:txBody>
          <a:bodyPr/>
          <a:lstStyle/>
          <a:p>
            <a:endParaRPr lang="en-US"/>
          </a:p>
        </p:txBody>
      </p:sp>
      <p:sp>
        <p:nvSpPr>
          <p:cNvPr id="13" name="Shape 11"/>
          <p:cNvSpPr/>
          <p:nvPr/>
        </p:nvSpPr>
        <p:spPr>
          <a:xfrm>
            <a:off x="4802167" y="4141688"/>
            <a:ext cx="372061" cy="372070"/>
          </a:xfrm>
          <a:prstGeom prst="roundRect">
            <a:avLst>
              <a:gd name="adj" fmla="val 18670"/>
            </a:avLst>
          </a:prstGeom>
          <a:solidFill>
            <a:srgbClr val="FFE6CC"/>
          </a:solidFill>
          <a:ln w="6350">
            <a:solidFill>
              <a:srgbClr val="E5CCB2"/>
            </a:solidFill>
            <a:prstDash val="solid"/>
          </a:ln>
        </p:spPr>
        <p:txBody>
          <a:bodyPr/>
          <a:lstStyle/>
          <a:p>
            <a:endParaRPr lang="en-US"/>
          </a:p>
        </p:txBody>
      </p:sp>
      <p:sp>
        <p:nvSpPr>
          <p:cNvPr id="14" name="Text 12"/>
          <p:cNvSpPr/>
          <p:nvPr/>
        </p:nvSpPr>
        <p:spPr>
          <a:xfrm>
            <a:off x="4864177" y="4172694"/>
            <a:ext cx="248041" cy="310059"/>
          </a:xfrm>
          <a:prstGeom prst="rect">
            <a:avLst/>
          </a:prstGeom>
          <a:noFill/>
          <a:ln/>
        </p:spPr>
        <p:txBody>
          <a:bodyPr wrap="none" lIns="0" tIns="0" rIns="0" bIns="0" rtlCol="0" anchor="ctr"/>
          <a:lstStyle/>
          <a:p>
            <a:pPr marL="0" indent="0" algn="ctr">
              <a:lnSpc>
                <a:spcPct val="100000"/>
              </a:lnSpc>
              <a:buNone/>
            </a:pPr>
            <a:r>
              <a:rPr lang="en-US" sz="1950" b="1" dirty="0">
                <a:solidFill>
                  <a:srgbClr val="000000"/>
                </a:solidFill>
                <a:latin typeface="Bebas Neue" pitchFamily="34" charset="0"/>
                <a:ea typeface="Bebas Neue" pitchFamily="34" charset="-122"/>
                <a:cs typeface="Bebas Neue" pitchFamily="34" charset="-120"/>
              </a:rPr>
              <a:t>2</a:t>
            </a:r>
            <a:endParaRPr lang="en-US" sz="1950" dirty="0"/>
          </a:p>
        </p:txBody>
      </p:sp>
      <p:sp>
        <p:nvSpPr>
          <p:cNvPr id="15" name="Text 13"/>
          <p:cNvSpPr/>
          <p:nvPr/>
        </p:nvSpPr>
        <p:spPr>
          <a:xfrm>
            <a:off x="3041772" y="4989215"/>
            <a:ext cx="3892949" cy="258465"/>
          </a:xfrm>
          <a:prstGeom prst="rect">
            <a:avLst/>
          </a:prstGeom>
          <a:noFill/>
          <a:ln/>
        </p:spPr>
        <p:txBody>
          <a:bodyPr wrap="none" lIns="0" tIns="0" rIns="0" bIns="0" rtlCol="0" anchor="t"/>
          <a:lstStyle/>
          <a:p>
            <a:pPr marL="0" indent="0" algn="ctr">
              <a:lnSpc>
                <a:spcPct val="104000"/>
              </a:lnSpc>
              <a:buNone/>
            </a:pPr>
            <a:r>
              <a:rPr lang="en-US" sz="1600" b="1" dirty="0">
                <a:solidFill>
                  <a:srgbClr val="000000"/>
                </a:solidFill>
                <a:latin typeface="Bebas Neue" pitchFamily="34" charset="0"/>
                <a:ea typeface="Bebas Neue" pitchFamily="34" charset="-122"/>
                <a:cs typeface="Bebas Neue" pitchFamily="34" charset="-120"/>
              </a:rPr>
              <a:t>December 31st</a:t>
            </a:r>
            <a:endParaRPr lang="en-US" sz="1600" dirty="0"/>
          </a:p>
        </p:txBody>
      </p:sp>
      <p:sp>
        <p:nvSpPr>
          <p:cNvPr id="16" name="Text 14"/>
          <p:cNvSpPr/>
          <p:nvPr/>
        </p:nvSpPr>
        <p:spPr>
          <a:xfrm>
            <a:off x="3041772" y="5346898"/>
            <a:ext cx="3892949" cy="264616"/>
          </a:xfrm>
          <a:prstGeom prst="rect">
            <a:avLst/>
          </a:prstGeom>
          <a:noFill/>
          <a:ln/>
        </p:spPr>
        <p:txBody>
          <a:bodyPr wrap="none" lIns="0" tIns="0" rIns="0" bIns="0" rtlCol="0" anchor="t"/>
          <a:lstStyle/>
          <a:p>
            <a:pPr marL="0" indent="0" algn="ctr">
              <a:lnSpc>
                <a:spcPct val="133000"/>
              </a:lnSpc>
              <a:buNone/>
            </a:pPr>
            <a:r>
              <a:rPr lang="en-US" sz="1300" dirty="0">
                <a:solidFill>
                  <a:srgbClr val="000000"/>
                </a:solidFill>
                <a:latin typeface="Montserrat" pitchFamily="34" charset="0"/>
                <a:ea typeface="Montserrat" pitchFamily="34" charset="-122"/>
                <a:cs typeface="Montserrat" pitchFamily="34" charset="-120"/>
              </a:rPr>
              <a:t>Township Plans are due to VBCRC</a:t>
            </a:r>
            <a:endParaRPr lang="en-US" sz="1300" dirty="0"/>
          </a:p>
        </p:txBody>
      </p:sp>
      <p:sp>
        <p:nvSpPr>
          <p:cNvPr id="17" name="Shape 15"/>
          <p:cNvSpPr/>
          <p:nvPr/>
        </p:nvSpPr>
        <p:spPr>
          <a:xfrm>
            <a:off x="7193775" y="3831630"/>
            <a:ext cx="19050" cy="496094"/>
          </a:xfrm>
          <a:prstGeom prst="roundRect">
            <a:avLst>
              <a:gd name="adj" fmla="val 49999"/>
            </a:avLst>
          </a:prstGeom>
          <a:solidFill>
            <a:srgbClr val="E5CCB2"/>
          </a:solidFill>
          <a:ln/>
        </p:spPr>
        <p:txBody>
          <a:bodyPr/>
          <a:lstStyle/>
          <a:p>
            <a:endParaRPr lang="en-US"/>
          </a:p>
        </p:txBody>
      </p:sp>
      <p:sp>
        <p:nvSpPr>
          <p:cNvPr id="18" name="Shape 16"/>
          <p:cNvSpPr/>
          <p:nvPr/>
        </p:nvSpPr>
        <p:spPr>
          <a:xfrm>
            <a:off x="7017269" y="4141688"/>
            <a:ext cx="372061" cy="372070"/>
          </a:xfrm>
          <a:prstGeom prst="roundRect">
            <a:avLst>
              <a:gd name="adj" fmla="val 18670"/>
            </a:avLst>
          </a:prstGeom>
          <a:solidFill>
            <a:srgbClr val="FFE6CC"/>
          </a:solidFill>
          <a:ln w="6350">
            <a:solidFill>
              <a:srgbClr val="E5CCB2"/>
            </a:solidFill>
            <a:prstDash val="solid"/>
          </a:ln>
        </p:spPr>
        <p:txBody>
          <a:bodyPr/>
          <a:lstStyle/>
          <a:p>
            <a:endParaRPr lang="en-US"/>
          </a:p>
        </p:txBody>
      </p:sp>
      <p:sp>
        <p:nvSpPr>
          <p:cNvPr id="19" name="Text 17"/>
          <p:cNvSpPr/>
          <p:nvPr/>
        </p:nvSpPr>
        <p:spPr>
          <a:xfrm>
            <a:off x="7079279" y="4172694"/>
            <a:ext cx="248041" cy="310059"/>
          </a:xfrm>
          <a:prstGeom prst="rect">
            <a:avLst/>
          </a:prstGeom>
          <a:noFill/>
          <a:ln/>
        </p:spPr>
        <p:txBody>
          <a:bodyPr wrap="none" lIns="0" tIns="0" rIns="0" bIns="0" rtlCol="0" anchor="ctr"/>
          <a:lstStyle/>
          <a:p>
            <a:pPr marL="0" indent="0" algn="ctr">
              <a:lnSpc>
                <a:spcPct val="100000"/>
              </a:lnSpc>
              <a:buNone/>
            </a:pPr>
            <a:r>
              <a:rPr lang="en-US" sz="1950" b="1" dirty="0">
                <a:solidFill>
                  <a:srgbClr val="000000"/>
                </a:solidFill>
                <a:latin typeface="Bebas Neue" pitchFamily="34" charset="0"/>
                <a:ea typeface="Bebas Neue" pitchFamily="34" charset="-122"/>
                <a:cs typeface="Bebas Neue" pitchFamily="34" charset="-120"/>
              </a:rPr>
              <a:t>3</a:t>
            </a:r>
            <a:endParaRPr lang="en-US" sz="1950" dirty="0"/>
          </a:p>
        </p:txBody>
      </p:sp>
      <p:sp>
        <p:nvSpPr>
          <p:cNvPr id="20" name="Text 18"/>
          <p:cNvSpPr/>
          <p:nvPr/>
        </p:nvSpPr>
        <p:spPr>
          <a:xfrm>
            <a:off x="5256875" y="2779316"/>
            <a:ext cx="3892949" cy="258465"/>
          </a:xfrm>
          <a:prstGeom prst="rect">
            <a:avLst/>
          </a:prstGeom>
          <a:noFill/>
          <a:ln/>
        </p:spPr>
        <p:txBody>
          <a:bodyPr wrap="none" lIns="0" tIns="0" rIns="0" bIns="0" rtlCol="0" anchor="t"/>
          <a:lstStyle/>
          <a:p>
            <a:pPr marL="0" indent="0" algn="ctr">
              <a:lnSpc>
                <a:spcPct val="104000"/>
              </a:lnSpc>
              <a:buNone/>
            </a:pPr>
            <a:r>
              <a:rPr lang="en-US" sz="1600" b="1" dirty="0">
                <a:solidFill>
                  <a:srgbClr val="000000"/>
                </a:solidFill>
                <a:latin typeface="Bebas Neue" pitchFamily="34" charset="0"/>
                <a:ea typeface="Bebas Neue" pitchFamily="34" charset="-122"/>
                <a:cs typeface="Bebas Neue" pitchFamily="34" charset="-120"/>
              </a:rPr>
              <a:t>March 31st</a:t>
            </a:r>
            <a:endParaRPr lang="en-US" sz="1600" dirty="0"/>
          </a:p>
        </p:txBody>
      </p:sp>
      <p:sp>
        <p:nvSpPr>
          <p:cNvPr id="21" name="Text 19"/>
          <p:cNvSpPr/>
          <p:nvPr/>
        </p:nvSpPr>
        <p:spPr>
          <a:xfrm>
            <a:off x="5256875" y="3136999"/>
            <a:ext cx="3892949" cy="529233"/>
          </a:xfrm>
          <a:prstGeom prst="rect">
            <a:avLst/>
          </a:prstGeom>
          <a:noFill/>
          <a:ln/>
        </p:spPr>
        <p:txBody>
          <a:bodyPr wrap="square" lIns="0" tIns="0" rIns="0" bIns="0" rtlCol="0" anchor="t">
            <a:normAutofit/>
          </a:bodyPr>
          <a:lstStyle/>
          <a:p>
            <a:pPr marL="0" indent="0" algn="ctr">
              <a:lnSpc>
                <a:spcPct val="133000"/>
              </a:lnSpc>
              <a:buNone/>
            </a:pPr>
            <a:r>
              <a:rPr lang="en-US" sz="1300" dirty="0">
                <a:solidFill>
                  <a:srgbClr val="000000"/>
                </a:solidFill>
                <a:latin typeface="Montserrat" pitchFamily="34" charset="0"/>
                <a:ea typeface="Montserrat" pitchFamily="34" charset="-122"/>
                <a:cs typeface="Montserrat" pitchFamily="34" charset="-120"/>
              </a:rPr>
              <a:t>Program Sheets with Actual Locations must be signed</a:t>
            </a:r>
            <a:endParaRPr lang="en-US" sz="1300" dirty="0"/>
          </a:p>
        </p:txBody>
      </p:sp>
      <p:sp>
        <p:nvSpPr>
          <p:cNvPr id="22" name="Shape 20"/>
          <p:cNvSpPr/>
          <p:nvPr/>
        </p:nvSpPr>
        <p:spPr>
          <a:xfrm>
            <a:off x="9408877" y="4327723"/>
            <a:ext cx="19050" cy="496094"/>
          </a:xfrm>
          <a:prstGeom prst="roundRect">
            <a:avLst>
              <a:gd name="adj" fmla="val 49999"/>
            </a:avLst>
          </a:prstGeom>
          <a:solidFill>
            <a:srgbClr val="E5CCB2"/>
          </a:solidFill>
          <a:ln/>
        </p:spPr>
        <p:txBody>
          <a:bodyPr/>
          <a:lstStyle/>
          <a:p>
            <a:endParaRPr lang="en-US"/>
          </a:p>
        </p:txBody>
      </p:sp>
      <p:sp>
        <p:nvSpPr>
          <p:cNvPr id="23" name="Shape 21"/>
          <p:cNvSpPr/>
          <p:nvPr/>
        </p:nvSpPr>
        <p:spPr>
          <a:xfrm>
            <a:off x="9232371" y="4141688"/>
            <a:ext cx="372061" cy="372070"/>
          </a:xfrm>
          <a:prstGeom prst="roundRect">
            <a:avLst>
              <a:gd name="adj" fmla="val 18670"/>
            </a:avLst>
          </a:prstGeom>
          <a:solidFill>
            <a:srgbClr val="FFE6CC"/>
          </a:solidFill>
          <a:ln w="6350">
            <a:solidFill>
              <a:srgbClr val="E5CCB2"/>
            </a:solidFill>
            <a:prstDash val="solid"/>
          </a:ln>
        </p:spPr>
        <p:txBody>
          <a:bodyPr/>
          <a:lstStyle/>
          <a:p>
            <a:endParaRPr lang="en-US"/>
          </a:p>
        </p:txBody>
      </p:sp>
      <p:sp>
        <p:nvSpPr>
          <p:cNvPr id="24" name="Text 22"/>
          <p:cNvSpPr/>
          <p:nvPr/>
        </p:nvSpPr>
        <p:spPr>
          <a:xfrm>
            <a:off x="9294382" y="4172694"/>
            <a:ext cx="248041" cy="310059"/>
          </a:xfrm>
          <a:prstGeom prst="rect">
            <a:avLst/>
          </a:prstGeom>
          <a:noFill/>
          <a:ln/>
        </p:spPr>
        <p:txBody>
          <a:bodyPr wrap="none" lIns="0" tIns="0" rIns="0" bIns="0" rtlCol="0" anchor="ctr"/>
          <a:lstStyle/>
          <a:p>
            <a:pPr marL="0" indent="0" algn="ctr">
              <a:lnSpc>
                <a:spcPct val="100000"/>
              </a:lnSpc>
              <a:buNone/>
            </a:pPr>
            <a:r>
              <a:rPr lang="en-US" sz="1950" b="1" dirty="0">
                <a:solidFill>
                  <a:srgbClr val="000000"/>
                </a:solidFill>
                <a:latin typeface="Bebas Neue" pitchFamily="34" charset="0"/>
                <a:ea typeface="Bebas Neue" pitchFamily="34" charset="-122"/>
                <a:cs typeface="Bebas Neue" pitchFamily="34" charset="-120"/>
              </a:rPr>
              <a:t>4</a:t>
            </a:r>
            <a:endParaRPr lang="en-US" sz="1950" dirty="0"/>
          </a:p>
        </p:txBody>
      </p:sp>
      <p:sp>
        <p:nvSpPr>
          <p:cNvPr id="25" name="Text 23"/>
          <p:cNvSpPr/>
          <p:nvPr/>
        </p:nvSpPr>
        <p:spPr>
          <a:xfrm>
            <a:off x="7471977" y="4989215"/>
            <a:ext cx="3892949" cy="258465"/>
          </a:xfrm>
          <a:prstGeom prst="rect">
            <a:avLst/>
          </a:prstGeom>
          <a:noFill/>
          <a:ln/>
        </p:spPr>
        <p:txBody>
          <a:bodyPr wrap="none" lIns="0" tIns="0" rIns="0" bIns="0" rtlCol="0" anchor="t"/>
          <a:lstStyle/>
          <a:p>
            <a:pPr marL="0" indent="0" algn="ctr">
              <a:lnSpc>
                <a:spcPct val="104000"/>
              </a:lnSpc>
              <a:buNone/>
            </a:pPr>
            <a:r>
              <a:rPr lang="en-US" sz="1600" b="1" dirty="0">
                <a:solidFill>
                  <a:srgbClr val="000000"/>
                </a:solidFill>
                <a:latin typeface="Bebas Neue" pitchFamily="34" charset="0"/>
                <a:ea typeface="Bebas Neue" pitchFamily="34" charset="-122"/>
                <a:cs typeface="Bebas Neue" pitchFamily="34" charset="-120"/>
              </a:rPr>
              <a:t>As soon as possible</a:t>
            </a:r>
            <a:endParaRPr lang="en-US" sz="1600" dirty="0"/>
          </a:p>
        </p:txBody>
      </p:sp>
      <p:sp>
        <p:nvSpPr>
          <p:cNvPr id="26" name="Text 24"/>
          <p:cNvSpPr/>
          <p:nvPr/>
        </p:nvSpPr>
        <p:spPr>
          <a:xfrm>
            <a:off x="7471977" y="5346898"/>
            <a:ext cx="3892949" cy="529233"/>
          </a:xfrm>
          <a:prstGeom prst="rect">
            <a:avLst/>
          </a:prstGeom>
          <a:noFill/>
          <a:ln/>
        </p:spPr>
        <p:txBody>
          <a:bodyPr wrap="square" lIns="0" tIns="0" rIns="0" bIns="0" rtlCol="0" anchor="t">
            <a:normAutofit/>
          </a:bodyPr>
          <a:lstStyle/>
          <a:p>
            <a:pPr marL="0" indent="0" algn="ctr">
              <a:lnSpc>
                <a:spcPct val="133000"/>
              </a:lnSpc>
              <a:buNone/>
            </a:pPr>
            <a:r>
              <a:rPr lang="en-US" sz="1300" dirty="0">
                <a:solidFill>
                  <a:srgbClr val="000000"/>
                </a:solidFill>
                <a:latin typeface="Montserrat" pitchFamily="34" charset="0"/>
                <a:ea typeface="Montserrat" pitchFamily="34" charset="-122"/>
                <a:cs typeface="Montserrat" pitchFamily="34" charset="-120"/>
              </a:rPr>
              <a:t>Sealcoat prep and maintenance work begins in the field</a:t>
            </a:r>
            <a:endParaRPr lang="en-US" sz="1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19809" y="0"/>
            <a:ext cx="4571886" cy="6858000"/>
          </a:xfrm>
          <a:prstGeom prst="rect">
            <a:avLst/>
          </a:prstGeom>
        </p:spPr>
      </p:pic>
      <p:sp>
        <p:nvSpPr>
          <p:cNvPr id="3" name="Shape 0"/>
          <p:cNvSpPr/>
          <p:nvPr/>
        </p:nvSpPr>
        <p:spPr>
          <a:xfrm>
            <a:off x="661475" y="1736328"/>
            <a:ext cx="995437" cy="251420"/>
          </a:xfrm>
          <a:prstGeom prst="roundRect">
            <a:avLst>
              <a:gd name="adj" fmla="val 22103"/>
            </a:avLst>
          </a:prstGeom>
          <a:noFill/>
          <a:ln w="6350">
            <a:solidFill>
              <a:srgbClr val="FF8000"/>
            </a:solidFill>
            <a:prstDash val="solid"/>
          </a:ln>
        </p:spPr>
        <p:txBody>
          <a:bodyPr/>
          <a:lstStyle/>
          <a:p>
            <a:endParaRPr lang="en-US"/>
          </a:p>
        </p:txBody>
      </p:sp>
      <p:sp>
        <p:nvSpPr>
          <p:cNvPr id="4" name="Text 1"/>
          <p:cNvSpPr/>
          <p:nvPr/>
        </p:nvSpPr>
        <p:spPr>
          <a:xfrm>
            <a:off x="760691" y="1789237"/>
            <a:ext cx="1406589" cy="152202"/>
          </a:xfrm>
          <a:prstGeom prst="rect">
            <a:avLst/>
          </a:prstGeom>
          <a:noFill/>
          <a:ln/>
        </p:spPr>
        <p:txBody>
          <a:bodyPr wrap="none" lIns="0" tIns="0" rIns="0" bIns="0" rtlCol="0" anchor="t"/>
          <a:lstStyle/>
          <a:p>
            <a:pPr marL="0" indent="0" algn="l">
              <a:lnSpc>
                <a:spcPct val="96000"/>
              </a:lnSpc>
              <a:buNone/>
            </a:pPr>
            <a:r>
              <a:rPr lang="en-US" sz="1000" dirty="0">
                <a:solidFill>
                  <a:srgbClr val="FF8000"/>
                </a:solidFill>
                <a:latin typeface="Montserrat" pitchFamily="34" charset="0"/>
                <a:ea typeface="Montserrat" pitchFamily="34" charset="-122"/>
                <a:cs typeface="Montserrat" pitchFamily="34" charset="-120"/>
              </a:rPr>
              <a:t>DEADLINES</a:t>
            </a:r>
            <a:endParaRPr lang="en-US" sz="1000" dirty="0"/>
          </a:p>
        </p:txBody>
      </p:sp>
      <p:sp>
        <p:nvSpPr>
          <p:cNvPr id="5" name="Text 2"/>
          <p:cNvSpPr/>
          <p:nvPr/>
        </p:nvSpPr>
        <p:spPr>
          <a:xfrm>
            <a:off x="661475" y="2053828"/>
            <a:ext cx="6296860" cy="516731"/>
          </a:xfrm>
          <a:prstGeom prst="rect">
            <a:avLst/>
          </a:prstGeom>
          <a:noFill/>
          <a:ln/>
        </p:spPr>
        <p:txBody>
          <a:bodyPr wrap="none" lIns="0" tIns="0" rIns="0" bIns="0" rtlCol="0" anchor="t"/>
          <a:lstStyle/>
          <a:p>
            <a:pPr marL="0" indent="0" algn="l">
              <a:lnSpc>
                <a:spcPct val="104000"/>
              </a:lnSpc>
              <a:buNone/>
            </a:pPr>
            <a:r>
              <a:rPr lang="en-US" sz="3250" b="1" dirty="0">
                <a:solidFill>
                  <a:srgbClr val="004777"/>
                </a:solidFill>
                <a:latin typeface="Bebas Neue" pitchFamily="34" charset="0"/>
                <a:ea typeface="Bebas Neue" pitchFamily="34" charset="-122"/>
                <a:cs typeface="Bebas Neue" pitchFamily="34" charset="-120"/>
              </a:rPr>
              <a:t>Why These Deadlines Matter</a:t>
            </a:r>
            <a:endParaRPr lang="en-US" sz="3250" dirty="0"/>
          </a:p>
        </p:txBody>
      </p:sp>
      <p:sp>
        <p:nvSpPr>
          <p:cNvPr id="6" name="Text 3"/>
          <p:cNvSpPr/>
          <p:nvPr/>
        </p:nvSpPr>
        <p:spPr>
          <a:xfrm>
            <a:off x="661475" y="2818606"/>
            <a:ext cx="6296860" cy="2302966"/>
          </a:xfrm>
          <a:prstGeom prst="rect">
            <a:avLst/>
          </a:prstGeom>
          <a:noFill/>
          <a:ln/>
        </p:spPr>
        <p:txBody>
          <a:bodyPr wrap="square" lIns="0" tIns="0" rIns="0" bIns="0" rtlCol="0" anchor="t">
            <a:normAutofit/>
          </a:bodyPr>
          <a:lstStyle/>
          <a:p>
            <a:pPr marL="0" indent="0" algn="l">
              <a:lnSpc>
                <a:spcPct val="133000"/>
              </a:lnSpc>
              <a:spcAft>
                <a:spcPts val="1450"/>
              </a:spcAft>
              <a:buNone/>
            </a:pPr>
            <a:r>
              <a:rPr lang="en-US" sz="1300" dirty="0">
                <a:solidFill>
                  <a:srgbClr val="000000"/>
                </a:solidFill>
                <a:latin typeface="Montserrat" pitchFamily="34" charset="0"/>
                <a:ea typeface="Montserrat" pitchFamily="34" charset="-122"/>
                <a:cs typeface="Montserrat" pitchFamily="34" charset="-120"/>
              </a:rPr>
              <a:t>The March 31st Program Sheet deadline exists for critical operational reasons. </a:t>
            </a:r>
            <a:r>
              <a:rPr lang="en-US" sz="1300" b="1" dirty="0">
                <a:solidFill>
                  <a:srgbClr val="000000"/>
                </a:solidFill>
                <a:latin typeface="Montserrat Bold" pitchFamily="34" charset="0"/>
                <a:ea typeface="Montserrat Bold" pitchFamily="34" charset="-122"/>
                <a:cs typeface="Montserrat Bold" pitchFamily="34" charset="-120"/>
              </a:rPr>
              <a:t>Before sealcoating can begin</a:t>
            </a:r>
            <a:r>
              <a:rPr lang="en-US" sz="1300" dirty="0">
                <a:solidFill>
                  <a:srgbClr val="000000"/>
                </a:solidFill>
                <a:latin typeface="Montserrat" pitchFamily="34" charset="0"/>
                <a:ea typeface="Montserrat" pitchFamily="34" charset="-122"/>
                <a:cs typeface="Montserrat" pitchFamily="34" charset="-120"/>
              </a:rPr>
              <a:t>, roads must be evaluated for culvert replacements, patching needs, and potential de-berming. In many cases, patching cannot be completed until de-berming is finished first — making the sequence of approvals time-sensitive.</a:t>
            </a:r>
            <a:endParaRPr lang="en-US" sz="1300" dirty="0"/>
          </a:p>
          <a:p>
            <a:pPr marL="0" indent="0" algn="l">
              <a:lnSpc>
                <a:spcPct val="133000"/>
              </a:lnSpc>
              <a:buNone/>
            </a:pPr>
            <a:r>
              <a:rPr lang="en-US" sz="1300" dirty="0">
                <a:solidFill>
                  <a:srgbClr val="000000"/>
                </a:solidFill>
                <a:latin typeface="Montserrat" pitchFamily="34" charset="0"/>
                <a:ea typeface="Montserrat" pitchFamily="34" charset="-122"/>
                <a:cs typeface="Montserrat" pitchFamily="34" charset="-120"/>
              </a:rPr>
              <a:t>Delayed location approvals create a ripple effect that can stall the entire pre-treatment process, pushing your project out of the current year's program entirely.</a:t>
            </a:r>
            <a:endParaRPr lang="en-US" sz="13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61475" y="1301353"/>
            <a:ext cx="995437" cy="251420"/>
          </a:xfrm>
          <a:prstGeom prst="roundRect">
            <a:avLst>
              <a:gd name="adj" fmla="val 22103"/>
            </a:avLst>
          </a:prstGeom>
          <a:noFill/>
          <a:ln w="6350">
            <a:solidFill>
              <a:srgbClr val="FF8000"/>
            </a:solidFill>
            <a:prstDash val="solid"/>
          </a:ln>
        </p:spPr>
        <p:txBody>
          <a:bodyPr/>
          <a:lstStyle/>
          <a:p>
            <a:endParaRPr lang="en-US"/>
          </a:p>
        </p:txBody>
      </p:sp>
      <p:sp>
        <p:nvSpPr>
          <p:cNvPr id="3" name="Text 1"/>
          <p:cNvSpPr/>
          <p:nvPr/>
        </p:nvSpPr>
        <p:spPr>
          <a:xfrm>
            <a:off x="760691" y="1354262"/>
            <a:ext cx="1406589" cy="152202"/>
          </a:xfrm>
          <a:prstGeom prst="rect">
            <a:avLst/>
          </a:prstGeom>
          <a:noFill/>
          <a:ln/>
        </p:spPr>
        <p:txBody>
          <a:bodyPr wrap="none" lIns="0" tIns="0" rIns="0" bIns="0" rtlCol="0" anchor="t"/>
          <a:lstStyle/>
          <a:p>
            <a:pPr marL="0" indent="0" algn="l">
              <a:lnSpc>
                <a:spcPct val="96000"/>
              </a:lnSpc>
              <a:buNone/>
            </a:pPr>
            <a:r>
              <a:rPr lang="en-US" sz="1000" dirty="0">
                <a:solidFill>
                  <a:srgbClr val="FF8000"/>
                </a:solidFill>
                <a:latin typeface="Montserrat" pitchFamily="34" charset="0"/>
                <a:ea typeface="Montserrat" pitchFamily="34" charset="-122"/>
                <a:cs typeface="Montserrat" pitchFamily="34" charset="-120"/>
              </a:rPr>
              <a:t>DEADLINES</a:t>
            </a:r>
            <a:endParaRPr lang="en-US" sz="1000" dirty="0"/>
          </a:p>
        </p:txBody>
      </p:sp>
      <p:sp>
        <p:nvSpPr>
          <p:cNvPr id="4" name="Text 2"/>
          <p:cNvSpPr/>
          <p:nvPr/>
        </p:nvSpPr>
        <p:spPr>
          <a:xfrm>
            <a:off x="661475" y="1618853"/>
            <a:ext cx="10868745" cy="516731"/>
          </a:xfrm>
          <a:prstGeom prst="rect">
            <a:avLst/>
          </a:prstGeom>
          <a:noFill/>
          <a:ln/>
        </p:spPr>
        <p:txBody>
          <a:bodyPr wrap="none" lIns="0" tIns="0" rIns="0" bIns="0" rtlCol="0" anchor="t"/>
          <a:lstStyle/>
          <a:p>
            <a:pPr marL="0" indent="0" algn="l">
              <a:lnSpc>
                <a:spcPct val="104000"/>
              </a:lnSpc>
              <a:buNone/>
            </a:pPr>
            <a:r>
              <a:rPr lang="en-US" sz="3250" b="1" dirty="0">
                <a:solidFill>
                  <a:srgbClr val="004777"/>
                </a:solidFill>
                <a:latin typeface="Bebas Neue" pitchFamily="34" charset="0"/>
                <a:ea typeface="Bebas Neue" pitchFamily="34" charset="-122"/>
                <a:cs typeface="Bebas Neue" pitchFamily="34" charset="-120"/>
              </a:rPr>
              <a:t>What Happens If You Miss a Deadline?</a:t>
            </a:r>
            <a:endParaRPr lang="en-US" sz="3250" dirty="0"/>
          </a:p>
        </p:txBody>
      </p:sp>
      <p:sp>
        <p:nvSpPr>
          <p:cNvPr id="5" name="Text 3"/>
          <p:cNvSpPr/>
          <p:nvPr/>
        </p:nvSpPr>
        <p:spPr>
          <a:xfrm>
            <a:off x="661475" y="2548930"/>
            <a:ext cx="5232666" cy="258465"/>
          </a:xfrm>
          <a:prstGeom prst="rect">
            <a:avLst/>
          </a:prstGeom>
          <a:noFill/>
          <a:ln/>
        </p:spPr>
        <p:txBody>
          <a:bodyPr wrap="none" lIns="0" tIns="0" rIns="0" bIns="0" rtlCol="0" anchor="t"/>
          <a:lstStyle/>
          <a:p>
            <a:pPr marL="0" indent="0" algn="l">
              <a:lnSpc>
                <a:spcPct val="104000"/>
              </a:lnSpc>
              <a:buNone/>
            </a:pPr>
            <a:r>
              <a:rPr lang="en-US" sz="1600" b="1" dirty="0">
                <a:solidFill>
                  <a:srgbClr val="004777"/>
                </a:solidFill>
                <a:latin typeface="Bebas Neue" pitchFamily="34" charset="0"/>
                <a:ea typeface="Bebas Neue" pitchFamily="34" charset="-122"/>
                <a:cs typeface="Bebas Neue" pitchFamily="34" charset="-120"/>
              </a:rPr>
              <a:t>Late Plan Requests</a:t>
            </a:r>
            <a:endParaRPr lang="en-US" sz="1600" dirty="0"/>
          </a:p>
        </p:txBody>
      </p:sp>
      <p:sp>
        <p:nvSpPr>
          <p:cNvPr id="6" name="Text 4"/>
          <p:cNvSpPr/>
          <p:nvPr/>
        </p:nvSpPr>
        <p:spPr>
          <a:xfrm>
            <a:off x="661475" y="2972693"/>
            <a:ext cx="5232666" cy="1058466"/>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000000"/>
                </a:solidFill>
                <a:latin typeface="Montserrat" pitchFamily="34" charset="0"/>
                <a:ea typeface="Montserrat" pitchFamily="34" charset="-122"/>
                <a:cs typeface="Montserrat" pitchFamily="34" charset="-120"/>
              </a:rPr>
              <a:t>If a township submits its VBCRC plan request </a:t>
            </a:r>
            <a:r>
              <a:rPr lang="en-US" sz="1300" b="1" dirty="0">
                <a:solidFill>
                  <a:srgbClr val="000000"/>
                </a:solidFill>
                <a:latin typeface="Montserrat Bold" pitchFamily="34" charset="0"/>
                <a:ea typeface="Montserrat Bold" pitchFamily="34" charset="-122"/>
                <a:cs typeface="Montserrat Bold" pitchFamily="34" charset="-120"/>
              </a:rPr>
              <a:t>after October 31st</a:t>
            </a:r>
            <a:r>
              <a:rPr lang="en-US" sz="1300" dirty="0">
                <a:solidFill>
                  <a:srgbClr val="000000"/>
                </a:solidFill>
                <a:latin typeface="Montserrat" pitchFamily="34" charset="0"/>
                <a:ea typeface="Montserrat" pitchFamily="34" charset="-122"/>
                <a:cs typeface="Montserrat" pitchFamily="34" charset="-120"/>
              </a:rPr>
              <a:t>, the request will be added to the plan for the </a:t>
            </a:r>
            <a:r>
              <a:rPr lang="en-US" sz="1300" b="1" dirty="0">
                <a:solidFill>
                  <a:srgbClr val="000000"/>
                </a:solidFill>
                <a:latin typeface="Montserrat Bold" pitchFamily="34" charset="0"/>
                <a:ea typeface="Montserrat Bold" pitchFamily="34" charset="-122"/>
                <a:cs typeface="Montserrat Bold" pitchFamily="34" charset="-120"/>
              </a:rPr>
              <a:t>following year</a:t>
            </a:r>
            <a:r>
              <a:rPr lang="en-US" sz="1300" dirty="0">
                <a:solidFill>
                  <a:srgbClr val="000000"/>
                </a:solidFill>
                <a:latin typeface="Montserrat" pitchFamily="34" charset="0"/>
                <a:ea typeface="Montserrat" pitchFamily="34" charset="-122"/>
                <a:cs typeface="Montserrat" pitchFamily="34" charset="-120"/>
              </a:rPr>
              <a:t>. There is no exception process — the earlier you act, the better positioned your township will be.</a:t>
            </a:r>
            <a:endParaRPr lang="en-US" sz="1300" dirty="0"/>
          </a:p>
        </p:txBody>
      </p:sp>
      <p:sp>
        <p:nvSpPr>
          <p:cNvPr id="7" name="Text 5"/>
          <p:cNvSpPr/>
          <p:nvPr/>
        </p:nvSpPr>
        <p:spPr>
          <a:xfrm>
            <a:off x="6303904" y="2548930"/>
            <a:ext cx="5232666" cy="258465"/>
          </a:xfrm>
          <a:prstGeom prst="rect">
            <a:avLst/>
          </a:prstGeom>
          <a:noFill/>
          <a:ln/>
        </p:spPr>
        <p:txBody>
          <a:bodyPr wrap="none" lIns="0" tIns="0" rIns="0" bIns="0" rtlCol="0" anchor="t"/>
          <a:lstStyle/>
          <a:p>
            <a:pPr marL="0" indent="0" algn="l">
              <a:lnSpc>
                <a:spcPct val="104000"/>
              </a:lnSpc>
              <a:buNone/>
            </a:pPr>
            <a:r>
              <a:rPr lang="en-US" sz="1600" b="1" dirty="0">
                <a:solidFill>
                  <a:srgbClr val="004777"/>
                </a:solidFill>
                <a:latin typeface="Bebas Neue" pitchFamily="34" charset="0"/>
                <a:ea typeface="Bebas Neue" pitchFamily="34" charset="-122"/>
                <a:cs typeface="Bebas Neue" pitchFamily="34" charset="-120"/>
              </a:rPr>
              <a:t>Late Program Sheets</a:t>
            </a:r>
            <a:endParaRPr lang="en-US" sz="1600" dirty="0"/>
          </a:p>
        </p:txBody>
      </p:sp>
      <p:sp>
        <p:nvSpPr>
          <p:cNvPr id="8" name="Text 6"/>
          <p:cNvSpPr/>
          <p:nvPr/>
        </p:nvSpPr>
        <p:spPr>
          <a:xfrm>
            <a:off x="6303904" y="2972693"/>
            <a:ext cx="5232666" cy="1323082"/>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000000"/>
                </a:solidFill>
                <a:latin typeface="Montserrat" pitchFamily="34" charset="0"/>
                <a:ea typeface="Montserrat" pitchFamily="34" charset="-122"/>
                <a:cs typeface="Montserrat" pitchFamily="34" charset="-120"/>
              </a:rPr>
              <a:t>Missing the March 31st deadline for Program Sheets with Actual Locations means pre-treatment evaluations cannot begin on schedule. This delays patching, de-berming, and ultimately sealcoat application — compressing or eliminating your project window for that season.</a:t>
            </a:r>
            <a:endParaRPr lang="en-US" sz="1300" dirty="0"/>
          </a:p>
        </p:txBody>
      </p:sp>
      <p:sp>
        <p:nvSpPr>
          <p:cNvPr id="9" name="Shape 7"/>
          <p:cNvSpPr/>
          <p:nvPr/>
        </p:nvSpPr>
        <p:spPr>
          <a:xfrm>
            <a:off x="661475" y="4630638"/>
            <a:ext cx="10868745" cy="925909"/>
          </a:xfrm>
          <a:prstGeom prst="roundRect">
            <a:avLst>
              <a:gd name="adj" fmla="val 7502"/>
            </a:avLst>
          </a:prstGeom>
          <a:solidFill>
            <a:srgbClr val="FCF2B5"/>
          </a:solidFill>
          <a:ln/>
        </p:spPr>
        <p:txBody>
          <a:bodyPr/>
          <a:lstStyle/>
          <a:p>
            <a:endParaRPr lang="en-US"/>
          </a:p>
        </p:txBody>
      </p:sp>
      <p:pic>
        <p:nvPicPr>
          <p:cNvPr id="10" name="Image 0" descr="preencoded.png"/>
          <p:cNvPicPr>
            <a:picLocks noChangeAspect="1"/>
          </p:cNvPicPr>
          <p:nvPr/>
        </p:nvPicPr>
        <p:blipFill>
          <a:blip r:embed="rId3"/>
          <a:stretch>
            <a:fillRect/>
          </a:stretch>
        </p:blipFill>
        <p:spPr>
          <a:xfrm>
            <a:off x="826769" y="4870351"/>
            <a:ext cx="206667" cy="165298"/>
          </a:xfrm>
          <a:prstGeom prst="rect">
            <a:avLst/>
          </a:prstGeom>
        </p:spPr>
      </p:pic>
      <p:sp>
        <p:nvSpPr>
          <p:cNvPr id="11" name="Text 8"/>
          <p:cNvSpPr/>
          <p:nvPr/>
        </p:nvSpPr>
        <p:spPr>
          <a:xfrm>
            <a:off x="1198731" y="4837212"/>
            <a:ext cx="10166195"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000000"/>
                </a:solidFill>
                <a:latin typeface="Montserrat" pitchFamily="34" charset="0"/>
                <a:ea typeface="Montserrat" pitchFamily="34" charset="-122"/>
                <a:cs typeface="Montserrat" pitchFamily="34" charset="-120"/>
              </a:rPr>
              <a:t>Late requests cannot be accommodated in the current year's program. Plan ahead to protect your township's road investment.</a:t>
            </a:r>
            <a:endParaRPr lang="en-US" sz="13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571886" cy="6858000"/>
          </a:xfrm>
          <a:prstGeom prst="rect">
            <a:avLst/>
          </a:prstGeom>
        </p:spPr>
      </p:pic>
      <p:sp>
        <p:nvSpPr>
          <p:cNvPr id="3" name="Shape 0"/>
          <p:cNvSpPr/>
          <p:nvPr/>
        </p:nvSpPr>
        <p:spPr>
          <a:xfrm>
            <a:off x="5233360" y="2358628"/>
            <a:ext cx="953766" cy="251420"/>
          </a:xfrm>
          <a:prstGeom prst="roundRect">
            <a:avLst>
              <a:gd name="adj" fmla="val 22103"/>
            </a:avLst>
          </a:prstGeom>
          <a:solidFill>
            <a:srgbClr val="FFE6CC"/>
          </a:solidFill>
          <a:ln/>
        </p:spPr>
        <p:txBody>
          <a:bodyPr/>
          <a:lstStyle/>
          <a:p>
            <a:endParaRPr lang="en-US"/>
          </a:p>
        </p:txBody>
      </p:sp>
      <p:sp>
        <p:nvSpPr>
          <p:cNvPr id="4" name="Text 1"/>
          <p:cNvSpPr/>
          <p:nvPr/>
        </p:nvSpPr>
        <p:spPr>
          <a:xfrm>
            <a:off x="5332577" y="2411537"/>
            <a:ext cx="1364918" cy="152202"/>
          </a:xfrm>
          <a:prstGeom prst="rect">
            <a:avLst/>
          </a:prstGeom>
          <a:noFill/>
          <a:ln/>
        </p:spPr>
        <p:txBody>
          <a:bodyPr wrap="none" lIns="0" tIns="0" rIns="0" bIns="0" rtlCol="0" anchor="t"/>
          <a:lstStyle/>
          <a:p>
            <a:pPr marL="0" indent="0" algn="l">
              <a:lnSpc>
                <a:spcPct val="96000"/>
              </a:lnSpc>
              <a:buNone/>
            </a:pPr>
            <a:r>
              <a:rPr lang="en-US" sz="1000" dirty="0">
                <a:solidFill>
                  <a:srgbClr val="000000"/>
                </a:solidFill>
                <a:latin typeface="Montserrat" pitchFamily="34" charset="0"/>
                <a:ea typeface="Montserrat" pitchFamily="34" charset="-122"/>
                <a:cs typeface="Montserrat" pitchFamily="34" charset="-120"/>
              </a:rPr>
              <a:t>CHAPTER 3</a:t>
            </a:r>
            <a:endParaRPr lang="en-US" sz="1000" dirty="0"/>
          </a:p>
        </p:txBody>
      </p:sp>
      <p:sp>
        <p:nvSpPr>
          <p:cNvPr id="5" name="Text 2"/>
          <p:cNvSpPr/>
          <p:nvPr/>
        </p:nvSpPr>
        <p:spPr>
          <a:xfrm>
            <a:off x="5233360" y="2676128"/>
            <a:ext cx="6296860" cy="516731"/>
          </a:xfrm>
          <a:prstGeom prst="rect">
            <a:avLst/>
          </a:prstGeom>
          <a:noFill/>
          <a:ln/>
        </p:spPr>
        <p:txBody>
          <a:bodyPr wrap="none" lIns="0" tIns="0" rIns="0" bIns="0" rtlCol="0" anchor="t"/>
          <a:lstStyle/>
          <a:p>
            <a:pPr marL="0" indent="0" algn="l">
              <a:lnSpc>
                <a:spcPct val="104000"/>
              </a:lnSpc>
              <a:buNone/>
            </a:pPr>
            <a:r>
              <a:rPr lang="en-US" sz="3250" b="1" dirty="0">
                <a:solidFill>
                  <a:srgbClr val="004777"/>
                </a:solidFill>
                <a:latin typeface="Bebas Neue" pitchFamily="34" charset="0"/>
                <a:ea typeface="Bebas Neue" pitchFamily="34" charset="-122"/>
                <a:cs typeface="Bebas Neue" pitchFamily="34" charset="-120"/>
              </a:rPr>
              <a:t>Building a Long-Term Road Plan</a:t>
            </a:r>
            <a:endParaRPr lang="en-US" sz="3250" dirty="0"/>
          </a:p>
        </p:txBody>
      </p:sp>
      <p:sp>
        <p:nvSpPr>
          <p:cNvPr id="6" name="Text 3"/>
          <p:cNvSpPr/>
          <p:nvPr/>
        </p:nvSpPr>
        <p:spPr>
          <a:xfrm>
            <a:off x="5233360" y="3440906"/>
            <a:ext cx="6296860" cy="1058466"/>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000000"/>
                </a:solidFill>
                <a:latin typeface="Montserrat" pitchFamily="34" charset="0"/>
                <a:ea typeface="Montserrat" pitchFamily="34" charset="-122"/>
                <a:cs typeface="Montserrat" pitchFamily="34" charset="-120"/>
              </a:rPr>
              <a:t>A strong long-term road plan protects your current infrastructure investments, stretches limited budgets further, and avoids costly emergency repairs. The best plans combine field observation, data tools, and input from VBCRC staff.</a:t>
            </a:r>
            <a:endParaRPr lang="en-US" sz="13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61475" y="1650603"/>
            <a:ext cx="1793632" cy="251420"/>
          </a:xfrm>
          <a:prstGeom prst="roundRect">
            <a:avLst>
              <a:gd name="adj" fmla="val 22103"/>
            </a:avLst>
          </a:prstGeom>
          <a:noFill/>
          <a:ln w="6350">
            <a:solidFill>
              <a:srgbClr val="FF8000"/>
            </a:solidFill>
            <a:prstDash val="solid"/>
          </a:ln>
        </p:spPr>
        <p:txBody>
          <a:bodyPr/>
          <a:lstStyle/>
          <a:p>
            <a:endParaRPr lang="en-US"/>
          </a:p>
        </p:txBody>
      </p:sp>
      <p:sp>
        <p:nvSpPr>
          <p:cNvPr id="3" name="Text 1"/>
          <p:cNvSpPr/>
          <p:nvPr/>
        </p:nvSpPr>
        <p:spPr>
          <a:xfrm>
            <a:off x="760691" y="1703512"/>
            <a:ext cx="2204784" cy="152202"/>
          </a:xfrm>
          <a:prstGeom prst="rect">
            <a:avLst/>
          </a:prstGeom>
          <a:noFill/>
          <a:ln/>
        </p:spPr>
        <p:txBody>
          <a:bodyPr wrap="none" lIns="0" tIns="0" rIns="0" bIns="0" rtlCol="0" anchor="t"/>
          <a:lstStyle/>
          <a:p>
            <a:pPr marL="0" indent="0" algn="l">
              <a:lnSpc>
                <a:spcPct val="96000"/>
              </a:lnSpc>
              <a:buNone/>
            </a:pPr>
            <a:r>
              <a:rPr lang="en-US" sz="1000" dirty="0">
                <a:solidFill>
                  <a:srgbClr val="FF8000"/>
                </a:solidFill>
                <a:latin typeface="Montserrat" pitchFamily="34" charset="0"/>
                <a:ea typeface="Montserrat" pitchFamily="34" charset="-122"/>
                <a:cs typeface="Montserrat" pitchFamily="34" charset="-120"/>
              </a:rPr>
              <a:t>LONG-TERM PLANNING</a:t>
            </a:r>
            <a:endParaRPr lang="en-US" sz="1000" dirty="0"/>
          </a:p>
        </p:txBody>
      </p:sp>
      <p:sp>
        <p:nvSpPr>
          <p:cNvPr id="4" name="Text 2"/>
          <p:cNvSpPr/>
          <p:nvPr/>
        </p:nvSpPr>
        <p:spPr>
          <a:xfrm>
            <a:off x="661475" y="1968103"/>
            <a:ext cx="10868745" cy="516731"/>
          </a:xfrm>
          <a:prstGeom prst="rect">
            <a:avLst/>
          </a:prstGeom>
          <a:noFill/>
          <a:ln/>
        </p:spPr>
        <p:txBody>
          <a:bodyPr wrap="none" lIns="0" tIns="0" rIns="0" bIns="0" rtlCol="0" anchor="t"/>
          <a:lstStyle/>
          <a:p>
            <a:pPr marL="0" indent="0" algn="l">
              <a:lnSpc>
                <a:spcPct val="104000"/>
              </a:lnSpc>
              <a:buNone/>
            </a:pPr>
            <a:r>
              <a:rPr lang="en-US" sz="3250" b="1" dirty="0">
                <a:solidFill>
                  <a:srgbClr val="004777"/>
                </a:solidFill>
                <a:latin typeface="Bebas Neue" pitchFamily="34" charset="0"/>
                <a:ea typeface="Bebas Neue" pitchFamily="34" charset="-122"/>
                <a:cs typeface="Bebas Neue" pitchFamily="34" charset="-120"/>
              </a:rPr>
              <a:t>Protect What You've Already Built</a:t>
            </a:r>
            <a:endParaRPr lang="en-US" sz="3250" dirty="0"/>
          </a:p>
        </p:txBody>
      </p:sp>
      <p:sp>
        <p:nvSpPr>
          <p:cNvPr id="5" name="Text 3"/>
          <p:cNvSpPr/>
          <p:nvPr/>
        </p:nvSpPr>
        <p:spPr>
          <a:xfrm>
            <a:off x="661475" y="2898180"/>
            <a:ext cx="5796214" cy="258465"/>
          </a:xfrm>
          <a:prstGeom prst="rect">
            <a:avLst/>
          </a:prstGeom>
          <a:noFill/>
          <a:ln/>
        </p:spPr>
        <p:txBody>
          <a:bodyPr wrap="none" lIns="0" tIns="0" rIns="0" bIns="0" rtlCol="0" anchor="t"/>
          <a:lstStyle/>
          <a:p>
            <a:pPr marL="0" indent="0" algn="l">
              <a:lnSpc>
                <a:spcPct val="104000"/>
              </a:lnSpc>
              <a:buNone/>
            </a:pPr>
            <a:r>
              <a:rPr lang="en-US" sz="1600" b="1" dirty="0">
                <a:solidFill>
                  <a:srgbClr val="004777"/>
                </a:solidFill>
                <a:latin typeface="Bebas Neue" pitchFamily="34" charset="0"/>
                <a:ea typeface="Bebas Neue" pitchFamily="34" charset="-122"/>
                <a:cs typeface="Bebas Neue" pitchFamily="34" charset="-120"/>
              </a:rPr>
              <a:t>Sealcoat Extends Road Life</a:t>
            </a:r>
            <a:endParaRPr lang="en-US" sz="1600" dirty="0"/>
          </a:p>
        </p:txBody>
      </p:sp>
      <p:sp>
        <p:nvSpPr>
          <p:cNvPr id="6" name="Text 4"/>
          <p:cNvSpPr/>
          <p:nvPr/>
        </p:nvSpPr>
        <p:spPr>
          <a:xfrm>
            <a:off x="661475" y="3321943"/>
            <a:ext cx="5796214" cy="1736527"/>
          </a:xfrm>
          <a:prstGeom prst="rect">
            <a:avLst/>
          </a:prstGeom>
          <a:noFill/>
          <a:ln/>
        </p:spPr>
        <p:txBody>
          <a:bodyPr wrap="square" lIns="0" tIns="0" rIns="0" bIns="0" rtlCol="0" anchor="t">
            <a:normAutofit/>
          </a:bodyPr>
          <a:lstStyle/>
          <a:p>
            <a:pPr marL="0" indent="0" algn="l">
              <a:lnSpc>
                <a:spcPct val="133000"/>
              </a:lnSpc>
              <a:spcAft>
                <a:spcPts val="1150"/>
              </a:spcAft>
              <a:buNone/>
            </a:pPr>
            <a:r>
              <a:rPr lang="en-US" sz="1300" dirty="0">
                <a:solidFill>
                  <a:srgbClr val="000000"/>
                </a:solidFill>
                <a:latin typeface="Montserrat" pitchFamily="34" charset="0"/>
                <a:ea typeface="Montserrat" pitchFamily="34" charset="-122"/>
                <a:cs typeface="Montserrat" pitchFamily="34" charset="-120"/>
              </a:rPr>
              <a:t>Applying sealcoat to recently paved roads is one of the highest-return investments a township can make. Sealcoat can </a:t>
            </a:r>
            <a:r>
              <a:rPr lang="en-US" sz="1300" b="1" dirty="0">
                <a:solidFill>
                  <a:srgbClr val="000000"/>
                </a:solidFill>
                <a:latin typeface="Montserrat Bold" pitchFamily="34" charset="0"/>
                <a:ea typeface="Montserrat Bold" pitchFamily="34" charset="-122"/>
                <a:cs typeface="Montserrat Bold" pitchFamily="34" charset="-120"/>
              </a:rPr>
              <a:t>extend the life of a road by up to 40%</a:t>
            </a:r>
            <a:r>
              <a:rPr lang="en-US" sz="1300" dirty="0">
                <a:solidFill>
                  <a:srgbClr val="000000"/>
                </a:solidFill>
                <a:latin typeface="Montserrat" pitchFamily="34" charset="0"/>
                <a:ea typeface="Montserrat" pitchFamily="34" charset="-122"/>
                <a:cs typeface="Montserrat" pitchFamily="34" charset="-120"/>
              </a:rPr>
              <a:t> by protecting the surface from oxidation, water infiltration, and UV damage.</a:t>
            </a:r>
            <a:endParaRPr lang="en-US" sz="1300" dirty="0"/>
          </a:p>
          <a:p>
            <a:pPr marL="0" indent="0" algn="l">
              <a:lnSpc>
                <a:spcPct val="133000"/>
              </a:lnSpc>
              <a:buNone/>
            </a:pPr>
            <a:r>
              <a:rPr lang="en-US" sz="1300" dirty="0">
                <a:solidFill>
                  <a:srgbClr val="000000"/>
                </a:solidFill>
                <a:latin typeface="Montserrat" pitchFamily="34" charset="0"/>
                <a:ea typeface="Montserrat" pitchFamily="34" charset="-122"/>
                <a:cs typeface="Montserrat" pitchFamily="34" charset="-120"/>
              </a:rPr>
              <a:t>Think of it like painting a deck — done at the right time, it dramatically delays the need for costly reconstruction.</a:t>
            </a:r>
            <a:endParaRPr lang="en-US" sz="1300" dirty="0"/>
          </a:p>
        </p:txBody>
      </p:sp>
      <p:sp>
        <p:nvSpPr>
          <p:cNvPr id="7" name="Shape 5"/>
          <p:cNvSpPr/>
          <p:nvPr/>
        </p:nvSpPr>
        <p:spPr>
          <a:xfrm>
            <a:off x="6748393" y="2732881"/>
            <a:ext cx="4907137" cy="2474416"/>
          </a:xfrm>
          <a:prstGeom prst="roundRect">
            <a:avLst>
              <a:gd name="adj" fmla="val 4813"/>
            </a:avLst>
          </a:prstGeom>
          <a:solidFill>
            <a:srgbClr val="FF8000"/>
          </a:solidFill>
          <a:ln/>
        </p:spPr>
        <p:txBody>
          <a:bodyPr/>
          <a:lstStyle/>
          <a:p>
            <a:endParaRPr lang="en-US"/>
          </a:p>
        </p:txBody>
      </p:sp>
      <p:sp>
        <p:nvSpPr>
          <p:cNvPr id="8" name="Text 6"/>
          <p:cNvSpPr/>
          <p:nvPr/>
        </p:nvSpPr>
        <p:spPr>
          <a:xfrm>
            <a:off x="6913687" y="2898180"/>
            <a:ext cx="4576549" cy="258465"/>
          </a:xfrm>
          <a:prstGeom prst="rect">
            <a:avLst/>
          </a:prstGeom>
          <a:noFill/>
          <a:ln/>
        </p:spPr>
        <p:txBody>
          <a:bodyPr wrap="none" lIns="0" tIns="0" rIns="0" bIns="0" rtlCol="0" anchor="t"/>
          <a:lstStyle/>
          <a:p>
            <a:pPr marL="0" indent="0" algn="l">
              <a:lnSpc>
                <a:spcPct val="104000"/>
              </a:lnSpc>
              <a:buNone/>
            </a:pPr>
            <a:r>
              <a:rPr lang="en-US" sz="1600" b="1" dirty="0">
                <a:solidFill>
                  <a:srgbClr val="000000"/>
                </a:solidFill>
                <a:latin typeface="Bebas Neue" pitchFamily="34" charset="0"/>
                <a:ea typeface="Bebas Neue" pitchFamily="34" charset="-122"/>
                <a:cs typeface="Bebas Neue" pitchFamily="34" charset="-120"/>
              </a:rPr>
              <a:t>Sun &amp; Drainage = Longevity</a:t>
            </a:r>
            <a:endParaRPr lang="en-US" sz="1600" dirty="0"/>
          </a:p>
        </p:txBody>
      </p:sp>
      <p:sp>
        <p:nvSpPr>
          <p:cNvPr id="9" name="Text 7"/>
          <p:cNvSpPr/>
          <p:nvPr/>
        </p:nvSpPr>
        <p:spPr>
          <a:xfrm>
            <a:off x="6913687" y="3321943"/>
            <a:ext cx="4576549" cy="1058466"/>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000000"/>
                </a:solidFill>
                <a:latin typeface="Montserrat" pitchFamily="34" charset="0"/>
                <a:ea typeface="Montserrat" pitchFamily="34" charset="-122"/>
                <a:cs typeface="Montserrat" pitchFamily="34" charset="-120"/>
              </a:rPr>
              <a:t>Roads with </a:t>
            </a:r>
            <a:r>
              <a:rPr lang="en-US" sz="1300" b="1" dirty="0">
                <a:solidFill>
                  <a:srgbClr val="000000"/>
                </a:solidFill>
                <a:latin typeface="Montserrat Bold" pitchFamily="34" charset="0"/>
                <a:ea typeface="Montserrat Bold" pitchFamily="34" charset="-122"/>
                <a:cs typeface="Montserrat Bold" pitchFamily="34" charset="-120"/>
              </a:rPr>
              <a:t>good sun exposure and proper drainage</a:t>
            </a:r>
            <a:r>
              <a:rPr lang="en-US" sz="1300" dirty="0">
                <a:solidFill>
                  <a:srgbClr val="000000"/>
                </a:solidFill>
                <a:latin typeface="Montserrat" pitchFamily="34" charset="0"/>
                <a:ea typeface="Montserrat" pitchFamily="34" charset="-122"/>
                <a:cs typeface="Montserrat" pitchFamily="34" charset="-120"/>
              </a:rPr>
              <a:t> outlast shaded, poorly drained roads significantly. Factor environmental conditions into your project prioritization and expected road lifespans.</a:t>
            </a:r>
            <a:endParaRPr lang="en-US" sz="13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61475" y="686197"/>
            <a:ext cx="1793632" cy="251420"/>
          </a:xfrm>
          <a:prstGeom prst="roundRect">
            <a:avLst>
              <a:gd name="adj" fmla="val 22103"/>
            </a:avLst>
          </a:prstGeom>
          <a:noFill/>
          <a:ln w="6350">
            <a:solidFill>
              <a:srgbClr val="FF8000"/>
            </a:solidFill>
            <a:prstDash val="solid"/>
          </a:ln>
        </p:spPr>
        <p:txBody>
          <a:bodyPr/>
          <a:lstStyle/>
          <a:p>
            <a:endParaRPr lang="en-US"/>
          </a:p>
        </p:txBody>
      </p:sp>
      <p:sp>
        <p:nvSpPr>
          <p:cNvPr id="3" name="Text 1"/>
          <p:cNvSpPr/>
          <p:nvPr/>
        </p:nvSpPr>
        <p:spPr>
          <a:xfrm>
            <a:off x="760691" y="739105"/>
            <a:ext cx="2204784" cy="152202"/>
          </a:xfrm>
          <a:prstGeom prst="rect">
            <a:avLst/>
          </a:prstGeom>
          <a:noFill/>
          <a:ln/>
        </p:spPr>
        <p:txBody>
          <a:bodyPr wrap="none" lIns="0" tIns="0" rIns="0" bIns="0" rtlCol="0" anchor="t"/>
          <a:lstStyle/>
          <a:p>
            <a:pPr marL="0" indent="0" algn="l">
              <a:lnSpc>
                <a:spcPct val="96000"/>
              </a:lnSpc>
              <a:buNone/>
            </a:pPr>
            <a:r>
              <a:rPr lang="en-US" sz="1000" dirty="0">
                <a:solidFill>
                  <a:srgbClr val="FF8000"/>
                </a:solidFill>
                <a:latin typeface="Montserrat" pitchFamily="34" charset="0"/>
                <a:ea typeface="Montserrat" pitchFamily="34" charset="-122"/>
                <a:cs typeface="Montserrat" pitchFamily="34" charset="-120"/>
              </a:rPr>
              <a:t>LONG-TERM PLANNING</a:t>
            </a:r>
            <a:endParaRPr lang="en-US" sz="1000" dirty="0"/>
          </a:p>
        </p:txBody>
      </p:sp>
      <p:sp>
        <p:nvSpPr>
          <p:cNvPr id="4" name="Text 2"/>
          <p:cNvSpPr/>
          <p:nvPr/>
        </p:nvSpPr>
        <p:spPr>
          <a:xfrm>
            <a:off x="661475" y="1003697"/>
            <a:ext cx="10868745" cy="516731"/>
          </a:xfrm>
          <a:prstGeom prst="rect">
            <a:avLst/>
          </a:prstGeom>
          <a:noFill/>
          <a:ln/>
        </p:spPr>
        <p:txBody>
          <a:bodyPr wrap="none" lIns="0" tIns="0" rIns="0" bIns="0" rtlCol="0" anchor="t"/>
          <a:lstStyle/>
          <a:p>
            <a:pPr marL="0" indent="0" algn="l">
              <a:lnSpc>
                <a:spcPct val="104000"/>
              </a:lnSpc>
              <a:buNone/>
            </a:pPr>
            <a:r>
              <a:rPr lang="en-US" sz="3250" b="1" dirty="0">
                <a:solidFill>
                  <a:srgbClr val="004777"/>
                </a:solidFill>
                <a:latin typeface="Bebas Neue" pitchFamily="34" charset="0"/>
                <a:ea typeface="Bebas Neue" pitchFamily="34" charset="-122"/>
                <a:cs typeface="Bebas Neue" pitchFamily="34" charset="-120"/>
              </a:rPr>
              <a:t>Use Data to Drive Decisions</a:t>
            </a:r>
            <a:endParaRPr lang="en-US" sz="3250" dirty="0"/>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1475" y="1768475"/>
            <a:ext cx="413434" cy="413445"/>
          </a:xfrm>
          <a:prstGeom prst="rect">
            <a:avLst/>
          </a:prstGeom>
        </p:spPr>
      </p:pic>
      <p:sp>
        <p:nvSpPr>
          <p:cNvPr id="6" name="Text 3"/>
          <p:cNvSpPr/>
          <p:nvPr/>
        </p:nvSpPr>
        <p:spPr>
          <a:xfrm>
            <a:off x="661475" y="2388592"/>
            <a:ext cx="5330989" cy="258465"/>
          </a:xfrm>
          <a:prstGeom prst="rect">
            <a:avLst/>
          </a:prstGeom>
          <a:noFill/>
          <a:ln/>
        </p:spPr>
        <p:txBody>
          <a:bodyPr wrap="none" lIns="0" tIns="0" rIns="0" bIns="0" rtlCol="0" anchor="t"/>
          <a:lstStyle/>
          <a:p>
            <a:pPr marL="0" indent="0" algn="l">
              <a:lnSpc>
                <a:spcPct val="104000"/>
              </a:lnSpc>
              <a:buNone/>
            </a:pPr>
            <a:r>
              <a:rPr lang="en-US" sz="1600" b="1" dirty="0">
                <a:solidFill>
                  <a:srgbClr val="000000"/>
                </a:solidFill>
                <a:latin typeface="Bebas Neue" pitchFamily="34" charset="0"/>
                <a:ea typeface="Bebas Neue" pitchFamily="34" charset="-122"/>
                <a:cs typeface="Bebas Neue" pitchFamily="34" charset="-120"/>
              </a:rPr>
              <a:t>PASER Ratings</a:t>
            </a:r>
            <a:endParaRPr lang="en-US" sz="1600" dirty="0"/>
          </a:p>
        </p:txBody>
      </p:sp>
      <p:sp>
        <p:nvSpPr>
          <p:cNvPr id="7" name="Text 4"/>
          <p:cNvSpPr/>
          <p:nvPr/>
        </p:nvSpPr>
        <p:spPr>
          <a:xfrm>
            <a:off x="661475" y="2746276"/>
            <a:ext cx="5330989" cy="1058466"/>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000000"/>
                </a:solidFill>
                <a:latin typeface="Montserrat" pitchFamily="34" charset="0"/>
                <a:ea typeface="Montserrat" pitchFamily="34" charset="-122"/>
                <a:cs typeface="Montserrat" pitchFamily="34" charset="-120"/>
              </a:rPr>
              <a:t>Use standardized Pavement Surface Evaluation and Rating (PASER) scores to objectively assess road conditions across your township and prioritize where limited funds have the greatest impact.</a:t>
            </a:r>
            <a:endParaRPr lang="en-US" sz="1300" dirty="0"/>
          </a:p>
        </p:txBody>
      </p:sp>
      <p:pic>
        <p:nvPicPr>
          <p:cNvPr id="8"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99132" y="1768475"/>
            <a:ext cx="413434" cy="413445"/>
          </a:xfrm>
          <a:prstGeom prst="rect">
            <a:avLst/>
          </a:prstGeom>
        </p:spPr>
      </p:pic>
      <p:sp>
        <p:nvSpPr>
          <p:cNvPr id="9" name="Text 5"/>
          <p:cNvSpPr/>
          <p:nvPr/>
        </p:nvSpPr>
        <p:spPr>
          <a:xfrm>
            <a:off x="6199132" y="2388592"/>
            <a:ext cx="5331089" cy="258465"/>
          </a:xfrm>
          <a:prstGeom prst="rect">
            <a:avLst/>
          </a:prstGeom>
          <a:noFill/>
          <a:ln/>
        </p:spPr>
        <p:txBody>
          <a:bodyPr wrap="none" lIns="0" tIns="0" rIns="0" bIns="0" rtlCol="0" anchor="t"/>
          <a:lstStyle/>
          <a:p>
            <a:pPr marL="0" indent="0" algn="l">
              <a:lnSpc>
                <a:spcPct val="104000"/>
              </a:lnSpc>
              <a:buNone/>
            </a:pPr>
            <a:r>
              <a:rPr lang="en-US" sz="1600" b="1" dirty="0">
                <a:solidFill>
                  <a:srgbClr val="000000"/>
                </a:solidFill>
                <a:latin typeface="Bebas Neue" pitchFamily="34" charset="0"/>
                <a:ea typeface="Bebas Neue" pitchFamily="34" charset="-122"/>
                <a:cs typeface="Bebas Neue" pitchFamily="34" charset="-120"/>
              </a:rPr>
              <a:t>Traffic Counts</a:t>
            </a:r>
            <a:endParaRPr lang="en-US" sz="1600" dirty="0"/>
          </a:p>
        </p:txBody>
      </p:sp>
      <p:sp>
        <p:nvSpPr>
          <p:cNvPr id="10" name="Text 6"/>
          <p:cNvSpPr/>
          <p:nvPr/>
        </p:nvSpPr>
        <p:spPr>
          <a:xfrm>
            <a:off x="6199132" y="2746276"/>
            <a:ext cx="5331089" cy="1058466"/>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000000"/>
                </a:solidFill>
                <a:latin typeface="Montserrat" pitchFamily="34" charset="0"/>
                <a:ea typeface="Montserrat" pitchFamily="34" charset="-122"/>
                <a:cs typeface="Montserrat" pitchFamily="34" charset="-120"/>
              </a:rPr>
              <a:t>Counts have been completed on </a:t>
            </a:r>
            <a:r>
              <a:rPr lang="en-US" sz="1300" b="1" dirty="0">
                <a:solidFill>
                  <a:srgbClr val="000000"/>
                </a:solidFill>
                <a:latin typeface="Montserrat Bold" pitchFamily="34" charset="0"/>
                <a:ea typeface="Montserrat Bold" pitchFamily="34" charset="-122"/>
                <a:cs typeface="Montserrat Bold" pitchFamily="34" charset="-120"/>
              </a:rPr>
              <a:t>all township roads in the last 4 years</a:t>
            </a:r>
            <a:r>
              <a:rPr lang="en-US" sz="1300" dirty="0">
                <a:solidFill>
                  <a:srgbClr val="000000"/>
                </a:solidFill>
                <a:latin typeface="Montserrat" pitchFamily="34" charset="0"/>
                <a:ea typeface="Montserrat" pitchFamily="34" charset="-122"/>
                <a:cs typeface="Montserrat" pitchFamily="34" charset="-120"/>
              </a:rPr>
              <a:t>. Up-to-date counts can be requested at any time. Higher-traffic roads may warrant faster intervention and stronger treatment options.</a:t>
            </a:r>
            <a:endParaRPr lang="en-US" sz="1300" dirty="0"/>
          </a:p>
        </p:txBody>
      </p:sp>
      <p:pic>
        <p:nvPicPr>
          <p:cNvPr id="11"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61475" y="4135437"/>
            <a:ext cx="413434" cy="413445"/>
          </a:xfrm>
          <a:prstGeom prst="rect">
            <a:avLst/>
          </a:prstGeom>
        </p:spPr>
      </p:pic>
      <p:sp>
        <p:nvSpPr>
          <p:cNvPr id="12" name="Text 7"/>
          <p:cNvSpPr/>
          <p:nvPr/>
        </p:nvSpPr>
        <p:spPr>
          <a:xfrm>
            <a:off x="661475" y="4755555"/>
            <a:ext cx="5330989" cy="258465"/>
          </a:xfrm>
          <a:prstGeom prst="rect">
            <a:avLst/>
          </a:prstGeom>
          <a:noFill/>
          <a:ln/>
        </p:spPr>
        <p:txBody>
          <a:bodyPr wrap="none" lIns="0" tIns="0" rIns="0" bIns="0" rtlCol="0" anchor="t"/>
          <a:lstStyle/>
          <a:p>
            <a:pPr marL="0" indent="0" algn="l">
              <a:lnSpc>
                <a:spcPct val="104000"/>
              </a:lnSpc>
              <a:buNone/>
            </a:pPr>
            <a:r>
              <a:rPr lang="en-US" sz="1600" b="1" dirty="0">
                <a:solidFill>
                  <a:srgbClr val="000000"/>
                </a:solidFill>
                <a:latin typeface="Bebas Neue" pitchFamily="34" charset="0"/>
                <a:ea typeface="Bebas Neue" pitchFamily="34" charset="-122"/>
                <a:cs typeface="Bebas Neue" pitchFamily="34" charset="-120"/>
              </a:rPr>
              <a:t>Historic Project Files</a:t>
            </a:r>
            <a:endParaRPr lang="en-US" sz="1600" dirty="0"/>
          </a:p>
        </p:txBody>
      </p:sp>
      <p:sp>
        <p:nvSpPr>
          <p:cNvPr id="13" name="Text 8"/>
          <p:cNvSpPr/>
          <p:nvPr/>
        </p:nvSpPr>
        <p:spPr>
          <a:xfrm>
            <a:off x="661475" y="5113238"/>
            <a:ext cx="5330989" cy="1058466"/>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000000"/>
                </a:solidFill>
                <a:latin typeface="Montserrat" pitchFamily="34" charset="0"/>
                <a:ea typeface="Montserrat" pitchFamily="34" charset="-122"/>
                <a:cs typeface="Montserrat" pitchFamily="34" charset="-120"/>
              </a:rPr>
              <a:t>VBCRC maintains records of past road projects. Reviewing project history helps you understand what treatments have been applied, how roads have performed, and what may be needed next.</a:t>
            </a:r>
            <a:endParaRPr lang="en-US" sz="1300" dirty="0"/>
          </a:p>
        </p:txBody>
      </p:sp>
      <p:pic>
        <p:nvPicPr>
          <p:cNvPr id="14"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199132" y="4135437"/>
            <a:ext cx="413434" cy="413445"/>
          </a:xfrm>
          <a:prstGeom prst="rect">
            <a:avLst/>
          </a:prstGeom>
        </p:spPr>
      </p:pic>
      <p:sp>
        <p:nvSpPr>
          <p:cNvPr id="15" name="Text 9"/>
          <p:cNvSpPr/>
          <p:nvPr/>
        </p:nvSpPr>
        <p:spPr>
          <a:xfrm>
            <a:off x="6199132" y="4755555"/>
            <a:ext cx="5331089" cy="258465"/>
          </a:xfrm>
          <a:prstGeom prst="rect">
            <a:avLst/>
          </a:prstGeom>
          <a:noFill/>
          <a:ln/>
        </p:spPr>
        <p:txBody>
          <a:bodyPr wrap="none" lIns="0" tIns="0" rIns="0" bIns="0" rtlCol="0" anchor="t"/>
          <a:lstStyle/>
          <a:p>
            <a:pPr marL="0" indent="0" algn="l">
              <a:lnSpc>
                <a:spcPct val="104000"/>
              </a:lnSpc>
              <a:buNone/>
            </a:pPr>
            <a:r>
              <a:rPr lang="en-US" sz="1600" b="1" dirty="0">
                <a:solidFill>
                  <a:srgbClr val="000000"/>
                </a:solidFill>
                <a:latin typeface="Bebas Neue" pitchFamily="34" charset="0"/>
                <a:ea typeface="Bebas Neue" pitchFamily="34" charset="-122"/>
                <a:cs typeface="Bebas Neue" pitchFamily="34" charset="-120"/>
              </a:rPr>
              <a:t>Resident Requests</a:t>
            </a:r>
            <a:endParaRPr lang="en-US" sz="1600" dirty="0"/>
          </a:p>
        </p:txBody>
      </p:sp>
      <p:sp>
        <p:nvSpPr>
          <p:cNvPr id="16" name="Text 10"/>
          <p:cNvSpPr/>
          <p:nvPr/>
        </p:nvSpPr>
        <p:spPr>
          <a:xfrm>
            <a:off x="6199132" y="5113238"/>
            <a:ext cx="5331089" cy="1058466"/>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000000"/>
                </a:solidFill>
                <a:latin typeface="Montserrat" pitchFamily="34" charset="0"/>
                <a:ea typeface="Montserrat" pitchFamily="34" charset="-122"/>
                <a:cs typeface="Montserrat" pitchFamily="34" charset="-120"/>
              </a:rPr>
              <a:t>Future Road Improvement requests submitted by residents provide qualitative insight into community priorities. Cross-reference these with PASER ratings and traffic data for a complete picture.</a:t>
            </a:r>
            <a:endParaRPr lang="en-US" sz="13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61475" y="506512"/>
            <a:ext cx="1434370" cy="201116"/>
          </a:xfrm>
          <a:prstGeom prst="roundRect">
            <a:avLst>
              <a:gd name="adj" fmla="val 22105"/>
            </a:avLst>
          </a:prstGeom>
          <a:noFill/>
          <a:ln w="6350">
            <a:solidFill>
              <a:srgbClr val="FF8000"/>
            </a:solidFill>
            <a:prstDash val="solid"/>
          </a:ln>
        </p:spPr>
        <p:txBody>
          <a:bodyPr/>
          <a:lstStyle/>
          <a:p>
            <a:endParaRPr lang="en-US"/>
          </a:p>
        </p:txBody>
      </p:sp>
      <p:sp>
        <p:nvSpPr>
          <p:cNvPr id="3" name="Text 1"/>
          <p:cNvSpPr/>
          <p:nvPr/>
        </p:nvSpPr>
        <p:spPr>
          <a:xfrm>
            <a:off x="740848" y="548839"/>
            <a:ext cx="1885208" cy="121741"/>
          </a:xfrm>
          <a:prstGeom prst="rect">
            <a:avLst/>
          </a:prstGeom>
          <a:noFill/>
          <a:ln/>
        </p:spPr>
        <p:txBody>
          <a:bodyPr wrap="none" lIns="0" tIns="0" rIns="0" bIns="0" rtlCol="0" anchor="t"/>
          <a:lstStyle/>
          <a:p>
            <a:pPr marL="0" indent="0" algn="l">
              <a:lnSpc>
                <a:spcPct val="96000"/>
              </a:lnSpc>
              <a:buNone/>
            </a:pPr>
            <a:r>
              <a:rPr lang="en-US" sz="800" dirty="0">
                <a:solidFill>
                  <a:srgbClr val="FF8000"/>
                </a:solidFill>
                <a:latin typeface="Montserrat" pitchFamily="34" charset="0"/>
                <a:ea typeface="Montserrat" pitchFamily="34" charset="-122"/>
                <a:cs typeface="Montserrat" pitchFamily="34" charset="-120"/>
              </a:rPr>
              <a:t>LONG-TERM PLANNING</a:t>
            </a:r>
            <a:endParaRPr lang="en-US" sz="800" dirty="0"/>
          </a:p>
        </p:txBody>
      </p:sp>
      <p:sp>
        <p:nvSpPr>
          <p:cNvPr id="4" name="Text 2"/>
          <p:cNvSpPr/>
          <p:nvPr/>
        </p:nvSpPr>
        <p:spPr>
          <a:xfrm>
            <a:off x="661475" y="749895"/>
            <a:ext cx="10868745" cy="413445"/>
          </a:xfrm>
          <a:prstGeom prst="rect">
            <a:avLst/>
          </a:prstGeom>
          <a:noFill/>
          <a:ln/>
        </p:spPr>
        <p:txBody>
          <a:bodyPr wrap="none" lIns="0" tIns="0" rIns="0" bIns="0" rtlCol="0" anchor="t"/>
          <a:lstStyle/>
          <a:p>
            <a:pPr marL="0" indent="0" algn="l">
              <a:lnSpc>
                <a:spcPct val="104000"/>
              </a:lnSpc>
              <a:buNone/>
            </a:pPr>
            <a:r>
              <a:rPr lang="en-US" sz="2600" b="1" dirty="0">
                <a:solidFill>
                  <a:srgbClr val="004777"/>
                </a:solidFill>
                <a:latin typeface="Bebas Neue" pitchFamily="34" charset="0"/>
                <a:ea typeface="Bebas Neue" pitchFamily="34" charset="-122"/>
                <a:cs typeface="Bebas Neue" pitchFamily="34" charset="-120"/>
              </a:rPr>
              <a:t>Our 2027 Road Plan: A Data-Driven Approach</a:t>
            </a:r>
            <a:endParaRPr lang="en-US" sz="2600" dirty="0"/>
          </a:p>
        </p:txBody>
      </p:sp>
      <p:pic>
        <p:nvPicPr>
          <p:cNvPr id="5" name="Image 0" descr="preencoded.png"/>
          <p:cNvPicPr>
            <a:picLocks noChangeAspect="1"/>
          </p:cNvPicPr>
          <p:nvPr/>
        </p:nvPicPr>
        <p:blipFill>
          <a:blip r:embed="rId3"/>
          <a:stretch>
            <a:fillRect/>
          </a:stretch>
        </p:blipFill>
        <p:spPr>
          <a:xfrm>
            <a:off x="1412641" y="1441152"/>
            <a:ext cx="6008934" cy="4505424"/>
          </a:xfrm>
          <a:prstGeom prst="rect">
            <a:avLst/>
          </a:prstGeom>
        </p:spPr>
      </p:pic>
      <p:sp>
        <p:nvSpPr>
          <p:cNvPr id="6" name="Text 3"/>
          <p:cNvSpPr/>
          <p:nvPr/>
        </p:nvSpPr>
        <p:spPr>
          <a:xfrm>
            <a:off x="7818163" y="1417340"/>
            <a:ext cx="3034728" cy="4529236"/>
          </a:xfrm>
          <a:prstGeom prst="rect">
            <a:avLst/>
          </a:prstGeom>
          <a:noFill/>
          <a:ln/>
        </p:spPr>
        <p:txBody>
          <a:bodyPr wrap="square" lIns="0" tIns="0" rIns="0" bIns="0" rtlCol="0" anchor="t">
            <a:normAutofit/>
          </a:bodyPr>
          <a:lstStyle/>
          <a:p>
            <a:pPr marL="0" indent="0" algn="l">
              <a:lnSpc>
                <a:spcPct val="120000"/>
              </a:lnSpc>
              <a:spcAft>
                <a:spcPts val="700"/>
              </a:spcAft>
              <a:buNone/>
            </a:pPr>
            <a:r>
              <a:rPr lang="en-US" sz="1400" dirty="0">
                <a:solidFill>
                  <a:srgbClr val="000000"/>
                </a:solidFill>
                <a:latin typeface="Montserrat" pitchFamily="34" charset="0"/>
                <a:ea typeface="Montserrat" pitchFamily="34" charset="-122"/>
                <a:cs typeface="Montserrat" pitchFamily="34" charset="-120"/>
              </a:rPr>
              <a:t>Leveraging comprehensive data from PASER ratings, traffic counts, and historical project files, the VBCRC has finalized the 2027 primary road planning. This map provides a visual overview of prioritized projects and condition assessments, illustrating how data informs our strategic decisions for township road maintenance and improvements.</a:t>
            </a:r>
          </a:p>
          <a:p>
            <a:pPr marL="0" indent="0" algn="l">
              <a:lnSpc>
                <a:spcPct val="120000"/>
              </a:lnSpc>
              <a:spcAft>
                <a:spcPts val="700"/>
              </a:spcAft>
              <a:buNone/>
            </a:pPr>
            <a:endParaRPr lang="en-US" sz="1400" dirty="0"/>
          </a:p>
          <a:p>
            <a:pPr marL="0" indent="0" algn="l">
              <a:lnSpc>
                <a:spcPct val="120000"/>
              </a:lnSpc>
              <a:buNone/>
            </a:pPr>
            <a:r>
              <a:rPr lang="en-US" sz="1400" dirty="0">
                <a:solidFill>
                  <a:srgbClr val="000000"/>
                </a:solidFill>
                <a:latin typeface="Montserrat" pitchFamily="34" charset="0"/>
                <a:ea typeface="Montserrat" pitchFamily="34" charset="-122"/>
                <a:cs typeface="Montserrat" pitchFamily="34" charset="-120"/>
              </a:rPr>
              <a:t>Yellow on the map represents the planned sealcoat operations and the red indicates the primary road and bridge heavy maintenance projects for 2027.</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61475" y="728365"/>
            <a:ext cx="1793632" cy="251420"/>
          </a:xfrm>
          <a:prstGeom prst="roundRect">
            <a:avLst>
              <a:gd name="adj" fmla="val 22103"/>
            </a:avLst>
          </a:prstGeom>
          <a:noFill/>
          <a:ln w="6350">
            <a:solidFill>
              <a:srgbClr val="FF8000"/>
            </a:solidFill>
            <a:prstDash val="solid"/>
          </a:ln>
        </p:spPr>
        <p:txBody>
          <a:bodyPr/>
          <a:lstStyle/>
          <a:p>
            <a:endParaRPr lang="en-US"/>
          </a:p>
        </p:txBody>
      </p:sp>
      <p:sp>
        <p:nvSpPr>
          <p:cNvPr id="3" name="Text 1"/>
          <p:cNvSpPr/>
          <p:nvPr/>
        </p:nvSpPr>
        <p:spPr>
          <a:xfrm>
            <a:off x="760691" y="781273"/>
            <a:ext cx="2204784" cy="152202"/>
          </a:xfrm>
          <a:prstGeom prst="rect">
            <a:avLst/>
          </a:prstGeom>
          <a:noFill/>
          <a:ln/>
        </p:spPr>
        <p:txBody>
          <a:bodyPr wrap="none" lIns="0" tIns="0" rIns="0" bIns="0" rtlCol="0" anchor="t"/>
          <a:lstStyle/>
          <a:p>
            <a:pPr marL="0" indent="0" algn="l">
              <a:lnSpc>
                <a:spcPct val="96000"/>
              </a:lnSpc>
              <a:buNone/>
            </a:pPr>
            <a:r>
              <a:rPr lang="en-US" sz="1000" dirty="0">
                <a:solidFill>
                  <a:srgbClr val="FF8000"/>
                </a:solidFill>
                <a:latin typeface="Montserrat" pitchFamily="34" charset="0"/>
                <a:ea typeface="Montserrat" pitchFamily="34" charset="-122"/>
                <a:cs typeface="Montserrat" pitchFamily="34" charset="-120"/>
              </a:rPr>
              <a:t>LONG-TERM PLANNING</a:t>
            </a:r>
            <a:endParaRPr lang="en-US" sz="1000" dirty="0"/>
          </a:p>
        </p:txBody>
      </p:sp>
      <p:sp>
        <p:nvSpPr>
          <p:cNvPr id="4" name="Text 2"/>
          <p:cNvSpPr/>
          <p:nvPr/>
        </p:nvSpPr>
        <p:spPr>
          <a:xfrm>
            <a:off x="661475" y="1045865"/>
            <a:ext cx="10868745" cy="516731"/>
          </a:xfrm>
          <a:prstGeom prst="rect">
            <a:avLst/>
          </a:prstGeom>
          <a:noFill/>
          <a:ln/>
        </p:spPr>
        <p:txBody>
          <a:bodyPr wrap="none" lIns="0" tIns="0" rIns="0" bIns="0" rtlCol="0" anchor="t"/>
          <a:lstStyle/>
          <a:p>
            <a:pPr marL="0" indent="0" algn="l">
              <a:lnSpc>
                <a:spcPct val="104000"/>
              </a:lnSpc>
              <a:buNone/>
            </a:pPr>
            <a:r>
              <a:rPr lang="en-US" sz="3250" b="1" dirty="0">
                <a:solidFill>
                  <a:srgbClr val="004777"/>
                </a:solidFill>
                <a:latin typeface="Bebas Neue" pitchFamily="34" charset="0"/>
                <a:ea typeface="Bebas Neue" pitchFamily="34" charset="-122"/>
                <a:cs typeface="Bebas Neue" pitchFamily="34" charset="-120"/>
              </a:rPr>
              <a:t>A Step-by-Step Planning Approach</a:t>
            </a:r>
            <a:endParaRPr lang="en-US" sz="3250" dirty="0"/>
          </a:p>
        </p:txBody>
      </p:sp>
      <p:pic>
        <p:nvPicPr>
          <p:cNvPr id="5" name="Image 0" descr="preencoded.png"/>
          <p:cNvPicPr>
            <a:picLocks noChangeAspect="1"/>
          </p:cNvPicPr>
          <p:nvPr/>
        </p:nvPicPr>
        <p:blipFill>
          <a:blip r:embed="rId3"/>
          <a:stretch>
            <a:fillRect/>
          </a:stretch>
        </p:blipFill>
        <p:spPr>
          <a:xfrm>
            <a:off x="1869830" y="1810643"/>
            <a:ext cx="8452035" cy="3868341"/>
          </a:xfrm>
          <a:prstGeom prst="rect">
            <a:avLst/>
          </a:prstGeom>
        </p:spPr>
      </p:pic>
      <p:sp>
        <p:nvSpPr>
          <p:cNvPr id="6" name="Text 3"/>
          <p:cNvSpPr/>
          <p:nvPr/>
        </p:nvSpPr>
        <p:spPr>
          <a:xfrm>
            <a:off x="8341606" y="4760375"/>
            <a:ext cx="1586817" cy="305687"/>
          </a:xfrm>
          <a:prstGeom prst="rect">
            <a:avLst/>
          </a:prstGeom>
          <a:noFill/>
          <a:ln/>
        </p:spPr>
        <p:txBody>
          <a:bodyPr wrap="none" lIns="0" tIns="0" rIns="0" bIns="0" rtlCol="0" anchor="t"/>
          <a:lstStyle/>
          <a:p>
            <a:pPr marL="0" indent="0" algn="ctr">
              <a:lnSpc>
                <a:spcPct val="104000"/>
              </a:lnSpc>
              <a:buNone/>
            </a:pPr>
            <a:r>
              <a:rPr lang="en-US" sz="1900" b="1" dirty="0">
                <a:solidFill>
                  <a:srgbClr val="000000"/>
                </a:solidFill>
                <a:latin typeface="Bebas Neue" pitchFamily="34" charset="0"/>
                <a:ea typeface="Bebas Neue" pitchFamily="34" charset="-122"/>
                <a:cs typeface="Bebas Neue" pitchFamily="34" charset="-120"/>
              </a:rPr>
              <a:t>Match Budget</a:t>
            </a:r>
            <a:endParaRPr lang="en-US" sz="1900" dirty="0"/>
          </a:p>
        </p:txBody>
      </p:sp>
      <p:sp>
        <p:nvSpPr>
          <p:cNvPr id="7" name="Text 4"/>
          <p:cNvSpPr/>
          <p:nvPr/>
        </p:nvSpPr>
        <p:spPr>
          <a:xfrm>
            <a:off x="6341783" y="4760375"/>
            <a:ext cx="1586817" cy="305687"/>
          </a:xfrm>
          <a:prstGeom prst="rect">
            <a:avLst/>
          </a:prstGeom>
          <a:noFill/>
          <a:ln/>
        </p:spPr>
        <p:txBody>
          <a:bodyPr wrap="none" lIns="0" tIns="0" rIns="0" bIns="0" rtlCol="0" anchor="t"/>
          <a:lstStyle/>
          <a:p>
            <a:pPr marL="0" indent="0" algn="ctr">
              <a:lnSpc>
                <a:spcPct val="104000"/>
              </a:lnSpc>
              <a:buNone/>
            </a:pPr>
            <a:r>
              <a:rPr lang="en-US" sz="1900" b="1" dirty="0">
                <a:solidFill>
                  <a:srgbClr val="000000"/>
                </a:solidFill>
                <a:latin typeface="Bebas Neue" pitchFamily="34" charset="0"/>
                <a:ea typeface="Bebas Neue" pitchFamily="34" charset="-122"/>
                <a:cs typeface="Bebas Neue" pitchFamily="34" charset="-120"/>
              </a:rPr>
              <a:t>Narrow Targets</a:t>
            </a:r>
            <a:endParaRPr lang="en-US" sz="1900" dirty="0"/>
          </a:p>
        </p:txBody>
      </p:sp>
      <p:sp>
        <p:nvSpPr>
          <p:cNvPr id="8" name="Text 5"/>
          <p:cNvSpPr/>
          <p:nvPr/>
        </p:nvSpPr>
        <p:spPr>
          <a:xfrm>
            <a:off x="4352827" y="4760375"/>
            <a:ext cx="1586817" cy="305687"/>
          </a:xfrm>
          <a:prstGeom prst="rect">
            <a:avLst/>
          </a:prstGeom>
          <a:noFill/>
          <a:ln/>
        </p:spPr>
        <p:txBody>
          <a:bodyPr wrap="none" lIns="0" tIns="0" rIns="0" bIns="0" rtlCol="0" anchor="t"/>
          <a:lstStyle/>
          <a:p>
            <a:pPr marL="0" indent="0" algn="ctr">
              <a:lnSpc>
                <a:spcPct val="104000"/>
              </a:lnSpc>
              <a:buNone/>
            </a:pPr>
            <a:r>
              <a:rPr lang="en-US" sz="1900" b="1" dirty="0">
                <a:solidFill>
                  <a:srgbClr val="000000"/>
                </a:solidFill>
                <a:latin typeface="Bebas Neue" pitchFamily="34" charset="0"/>
                <a:ea typeface="Bebas Neue" pitchFamily="34" charset="-122"/>
                <a:cs typeface="Bebas Neue" pitchFamily="34" charset="-120"/>
              </a:rPr>
              <a:t>Review Records</a:t>
            </a:r>
            <a:endParaRPr lang="en-US" sz="1900" dirty="0"/>
          </a:p>
        </p:txBody>
      </p:sp>
      <p:sp>
        <p:nvSpPr>
          <p:cNvPr id="9" name="Text 6"/>
          <p:cNvSpPr/>
          <p:nvPr/>
        </p:nvSpPr>
        <p:spPr>
          <a:xfrm>
            <a:off x="2320397" y="4760375"/>
            <a:ext cx="1586817" cy="305687"/>
          </a:xfrm>
          <a:prstGeom prst="rect">
            <a:avLst/>
          </a:prstGeom>
          <a:noFill/>
          <a:ln/>
        </p:spPr>
        <p:txBody>
          <a:bodyPr wrap="none" lIns="0" tIns="0" rIns="0" bIns="0" rtlCol="0" anchor="t"/>
          <a:lstStyle/>
          <a:p>
            <a:pPr marL="0" indent="0" algn="ctr">
              <a:lnSpc>
                <a:spcPct val="104000"/>
              </a:lnSpc>
              <a:buNone/>
            </a:pPr>
            <a:r>
              <a:rPr lang="en-US" sz="1900" b="1" dirty="0">
                <a:solidFill>
                  <a:srgbClr val="000000"/>
                </a:solidFill>
                <a:latin typeface="Bebas Neue" pitchFamily="34" charset="0"/>
                <a:ea typeface="Bebas Neue" pitchFamily="34" charset="-122"/>
                <a:cs typeface="Bebas Neue" pitchFamily="34" charset="-120"/>
              </a:rPr>
              <a:t>Compare Data</a:t>
            </a:r>
            <a:endParaRPr lang="en-US" sz="1900" dirty="0"/>
          </a:p>
        </p:txBody>
      </p:sp>
      <p:sp>
        <p:nvSpPr>
          <p:cNvPr id="10" name="Text 7"/>
          <p:cNvSpPr/>
          <p:nvPr/>
        </p:nvSpPr>
        <p:spPr>
          <a:xfrm>
            <a:off x="661475" y="5865019"/>
            <a:ext cx="11478330" cy="264616"/>
          </a:xfrm>
          <a:prstGeom prst="rect">
            <a:avLst/>
          </a:prstGeom>
          <a:noFill/>
          <a:ln/>
        </p:spPr>
        <p:txBody>
          <a:bodyPr wrap="none" lIns="0" tIns="0" rIns="0" bIns="0" rtlCol="0" anchor="t"/>
          <a:lstStyle/>
          <a:p>
            <a:pPr marL="0" indent="0" algn="l">
              <a:lnSpc>
                <a:spcPct val="133000"/>
              </a:lnSpc>
              <a:buNone/>
            </a:pPr>
            <a:r>
              <a:rPr lang="en-US" sz="1300" dirty="0">
                <a:solidFill>
                  <a:srgbClr val="000000"/>
                </a:solidFill>
                <a:latin typeface="Montserrat" pitchFamily="34" charset="0"/>
                <a:ea typeface="Montserrat" pitchFamily="34" charset="-122"/>
                <a:cs typeface="Montserrat" pitchFamily="34" charset="-120"/>
              </a:rPr>
              <a:t>By layering objective data with budget reality, townships can make confident, defensible road investment decisions year after year.</a:t>
            </a:r>
            <a:endParaRPr lang="en-US" sz="13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61475" y="1373684"/>
            <a:ext cx="1793632" cy="251420"/>
          </a:xfrm>
          <a:prstGeom prst="roundRect">
            <a:avLst>
              <a:gd name="adj" fmla="val 22103"/>
            </a:avLst>
          </a:prstGeom>
          <a:noFill/>
          <a:ln w="6350">
            <a:solidFill>
              <a:srgbClr val="FF8000"/>
            </a:solidFill>
            <a:prstDash val="solid"/>
          </a:ln>
        </p:spPr>
        <p:txBody>
          <a:bodyPr/>
          <a:lstStyle/>
          <a:p>
            <a:endParaRPr lang="en-US"/>
          </a:p>
        </p:txBody>
      </p:sp>
      <p:sp>
        <p:nvSpPr>
          <p:cNvPr id="3" name="Text 1"/>
          <p:cNvSpPr/>
          <p:nvPr/>
        </p:nvSpPr>
        <p:spPr>
          <a:xfrm>
            <a:off x="760691" y="1426592"/>
            <a:ext cx="2204784" cy="152202"/>
          </a:xfrm>
          <a:prstGeom prst="rect">
            <a:avLst/>
          </a:prstGeom>
          <a:noFill/>
          <a:ln/>
        </p:spPr>
        <p:txBody>
          <a:bodyPr wrap="none" lIns="0" tIns="0" rIns="0" bIns="0" rtlCol="0" anchor="t"/>
          <a:lstStyle/>
          <a:p>
            <a:pPr marL="0" indent="0" algn="l">
              <a:lnSpc>
                <a:spcPct val="96000"/>
              </a:lnSpc>
              <a:buNone/>
            </a:pPr>
            <a:r>
              <a:rPr lang="en-US" sz="1000" dirty="0">
                <a:solidFill>
                  <a:srgbClr val="FF8000"/>
                </a:solidFill>
                <a:latin typeface="Montserrat" pitchFamily="34" charset="0"/>
                <a:ea typeface="Montserrat" pitchFamily="34" charset="-122"/>
                <a:cs typeface="Montserrat" pitchFamily="34" charset="-120"/>
              </a:rPr>
              <a:t>LONG-TERM PLANNING</a:t>
            </a:r>
            <a:endParaRPr lang="en-US" sz="1000" dirty="0"/>
          </a:p>
        </p:txBody>
      </p:sp>
      <p:sp>
        <p:nvSpPr>
          <p:cNvPr id="4" name="Text 2"/>
          <p:cNvSpPr/>
          <p:nvPr/>
        </p:nvSpPr>
        <p:spPr>
          <a:xfrm>
            <a:off x="661475" y="1691184"/>
            <a:ext cx="10868745" cy="516731"/>
          </a:xfrm>
          <a:prstGeom prst="rect">
            <a:avLst/>
          </a:prstGeom>
          <a:noFill/>
          <a:ln/>
        </p:spPr>
        <p:txBody>
          <a:bodyPr wrap="none" lIns="0" tIns="0" rIns="0" bIns="0" rtlCol="0" anchor="t"/>
          <a:lstStyle/>
          <a:p>
            <a:pPr marL="0" indent="0" algn="l">
              <a:lnSpc>
                <a:spcPct val="104000"/>
              </a:lnSpc>
              <a:buNone/>
            </a:pPr>
            <a:r>
              <a:rPr lang="en-US" sz="3250" b="1" dirty="0">
                <a:solidFill>
                  <a:srgbClr val="004777"/>
                </a:solidFill>
                <a:latin typeface="Bebas Neue" pitchFamily="34" charset="0"/>
                <a:ea typeface="Bebas Neue" pitchFamily="34" charset="-122"/>
                <a:cs typeface="Bebas Neue" pitchFamily="34" charset="-120"/>
              </a:rPr>
              <a:t>Plan Large Projects in Stages</a:t>
            </a:r>
            <a:endParaRPr lang="en-US" sz="3250" dirty="0"/>
          </a:p>
        </p:txBody>
      </p:sp>
      <p:sp>
        <p:nvSpPr>
          <p:cNvPr id="5" name="Text 3"/>
          <p:cNvSpPr/>
          <p:nvPr/>
        </p:nvSpPr>
        <p:spPr>
          <a:xfrm>
            <a:off x="661475" y="2621260"/>
            <a:ext cx="5232666" cy="258465"/>
          </a:xfrm>
          <a:prstGeom prst="rect">
            <a:avLst/>
          </a:prstGeom>
          <a:noFill/>
          <a:ln/>
        </p:spPr>
        <p:txBody>
          <a:bodyPr wrap="none" lIns="0" tIns="0" rIns="0" bIns="0" rtlCol="0" anchor="t"/>
          <a:lstStyle/>
          <a:p>
            <a:pPr marL="0" indent="0" algn="l">
              <a:lnSpc>
                <a:spcPct val="104000"/>
              </a:lnSpc>
              <a:buNone/>
            </a:pPr>
            <a:r>
              <a:rPr lang="en-US" sz="1600" b="1" dirty="0">
                <a:solidFill>
                  <a:srgbClr val="004777"/>
                </a:solidFill>
                <a:latin typeface="Bebas Neue" pitchFamily="34" charset="0"/>
                <a:ea typeface="Bebas Neue" pitchFamily="34" charset="-122"/>
                <a:cs typeface="Bebas Neue" pitchFamily="34" charset="-120"/>
              </a:rPr>
              <a:t>Think Multi-Year</a:t>
            </a:r>
            <a:endParaRPr lang="en-US" sz="1600" dirty="0"/>
          </a:p>
        </p:txBody>
      </p:sp>
      <p:sp>
        <p:nvSpPr>
          <p:cNvPr id="6" name="Text 4"/>
          <p:cNvSpPr/>
          <p:nvPr/>
        </p:nvSpPr>
        <p:spPr>
          <a:xfrm>
            <a:off x="661475" y="3045023"/>
            <a:ext cx="5232666" cy="1736527"/>
          </a:xfrm>
          <a:prstGeom prst="rect">
            <a:avLst/>
          </a:prstGeom>
          <a:noFill/>
          <a:ln/>
        </p:spPr>
        <p:txBody>
          <a:bodyPr wrap="square" lIns="0" tIns="0" rIns="0" bIns="0" rtlCol="0" anchor="t">
            <a:normAutofit/>
          </a:bodyPr>
          <a:lstStyle/>
          <a:p>
            <a:pPr marL="0" indent="0" algn="l">
              <a:lnSpc>
                <a:spcPct val="133000"/>
              </a:lnSpc>
              <a:spcAft>
                <a:spcPts val="1150"/>
              </a:spcAft>
              <a:buNone/>
            </a:pPr>
            <a:r>
              <a:rPr lang="en-US" sz="1300" dirty="0">
                <a:solidFill>
                  <a:srgbClr val="000000"/>
                </a:solidFill>
                <a:latin typeface="Montserrat" pitchFamily="34" charset="0"/>
                <a:ea typeface="Montserrat" pitchFamily="34" charset="-122"/>
                <a:cs typeface="Montserrat" pitchFamily="34" charset="-120"/>
              </a:rPr>
              <a:t>Large road reconstruction or improvement projects don't have to happen all at once. Breaking a major corridor into phases allows your township to spread costs across budget years, maintain cash flow, and still make measurable progress.</a:t>
            </a:r>
            <a:endParaRPr lang="en-US" sz="1300" dirty="0"/>
          </a:p>
          <a:p>
            <a:pPr marL="0" indent="0" algn="l">
              <a:lnSpc>
                <a:spcPct val="133000"/>
              </a:lnSpc>
              <a:buNone/>
            </a:pPr>
            <a:r>
              <a:rPr lang="en-US" sz="1300" dirty="0">
                <a:solidFill>
                  <a:srgbClr val="000000"/>
                </a:solidFill>
                <a:latin typeface="Montserrat" pitchFamily="34" charset="0"/>
                <a:ea typeface="Montserrat" pitchFamily="34" charset="-122"/>
                <a:cs typeface="Montserrat" pitchFamily="34" charset="-120"/>
              </a:rPr>
              <a:t>Early planning also gives VBCRC staff time to assist with engineering assessments, grant eligibility, and scheduling.</a:t>
            </a:r>
            <a:endParaRPr lang="en-US" sz="1300" dirty="0"/>
          </a:p>
        </p:txBody>
      </p:sp>
      <p:sp>
        <p:nvSpPr>
          <p:cNvPr id="7" name="Text 5"/>
          <p:cNvSpPr/>
          <p:nvPr/>
        </p:nvSpPr>
        <p:spPr>
          <a:xfrm>
            <a:off x="6303904" y="2621260"/>
            <a:ext cx="5232666" cy="258465"/>
          </a:xfrm>
          <a:prstGeom prst="rect">
            <a:avLst/>
          </a:prstGeom>
          <a:noFill/>
          <a:ln/>
        </p:spPr>
        <p:txBody>
          <a:bodyPr wrap="none" lIns="0" tIns="0" rIns="0" bIns="0" rtlCol="0" anchor="t"/>
          <a:lstStyle/>
          <a:p>
            <a:pPr marL="0" indent="0" algn="l">
              <a:lnSpc>
                <a:spcPct val="104000"/>
              </a:lnSpc>
              <a:buNone/>
            </a:pPr>
            <a:r>
              <a:rPr lang="en-US" sz="1600" b="1" dirty="0">
                <a:solidFill>
                  <a:srgbClr val="004777"/>
                </a:solidFill>
                <a:latin typeface="Bebas Neue" pitchFamily="34" charset="0"/>
                <a:ea typeface="Bebas Neue" pitchFamily="34" charset="-122"/>
                <a:cs typeface="Bebas Neue" pitchFamily="34" charset="-120"/>
              </a:rPr>
              <a:t>Ask VBCRC for Help</a:t>
            </a:r>
            <a:endParaRPr lang="en-US" sz="1600" dirty="0"/>
          </a:p>
        </p:txBody>
      </p:sp>
      <p:sp>
        <p:nvSpPr>
          <p:cNvPr id="8" name="Text 6"/>
          <p:cNvSpPr/>
          <p:nvPr/>
        </p:nvSpPr>
        <p:spPr>
          <a:xfrm>
            <a:off x="6303904" y="3045023"/>
            <a:ext cx="5232666" cy="1323082"/>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000000"/>
                </a:solidFill>
                <a:latin typeface="Montserrat" pitchFamily="34" charset="0"/>
                <a:ea typeface="Montserrat" pitchFamily="34" charset="-122"/>
                <a:cs typeface="Montserrat" pitchFamily="34" charset="-120"/>
              </a:rPr>
              <a:t>When in doubt, reach out. VBCRC staff are a resource — not just a contractor. Whether you need help interpreting PASER data, reviewing a Future Road Improvement request, or understanding your options, staff are available to walk you through it.</a:t>
            </a:r>
            <a:endParaRPr lang="en-US" sz="1300" dirty="0"/>
          </a:p>
        </p:txBody>
      </p:sp>
      <p:sp>
        <p:nvSpPr>
          <p:cNvPr id="9" name="Text 7"/>
          <p:cNvSpPr/>
          <p:nvPr/>
        </p:nvSpPr>
        <p:spPr>
          <a:xfrm>
            <a:off x="6303904" y="4516934"/>
            <a:ext cx="5232666" cy="909538"/>
          </a:xfrm>
          <a:prstGeom prst="rect">
            <a:avLst/>
          </a:prstGeom>
          <a:noFill/>
          <a:ln/>
        </p:spPr>
        <p:txBody>
          <a:bodyPr wrap="square" lIns="0" tIns="0" rIns="0" bIns="0" rtlCol="0" anchor="t">
            <a:normAutofit/>
          </a:bodyPr>
          <a:lstStyle/>
          <a:p>
            <a:pPr marL="264160" indent="-264160" algn="l">
              <a:lnSpc>
                <a:spcPct val="133000"/>
              </a:lnSpc>
              <a:buSzPct val="100000"/>
              <a:buChar char="•"/>
            </a:pPr>
            <a:r>
              <a:rPr lang="en-US" sz="1300" dirty="0">
                <a:solidFill>
                  <a:srgbClr val="000000"/>
                </a:solidFill>
                <a:latin typeface="Montserrat" pitchFamily="34" charset="0"/>
                <a:ea typeface="Montserrat" pitchFamily="34" charset="-122"/>
                <a:cs typeface="Montserrat" pitchFamily="34" charset="-120"/>
              </a:rPr>
              <a:t>Road tours available year-round</a:t>
            </a:r>
            <a:endParaRPr lang="en-US" sz="1300" dirty="0"/>
          </a:p>
          <a:p>
            <a:pPr marL="264160" indent="-264160" algn="l">
              <a:lnSpc>
                <a:spcPct val="133000"/>
              </a:lnSpc>
              <a:buSzPct val="100000"/>
              <a:buChar char="•"/>
            </a:pPr>
            <a:r>
              <a:rPr lang="en-US" sz="1300" dirty="0">
                <a:solidFill>
                  <a:srgbClr val="000000"/>
                </a:solidFill>
                <a:latin typeface="Montserrat" pitchFamily="34" charset="0"/>
                <a:ea typeface="Montserrat" pitchFamily="34" charset="-122"/>
                <a:cs typeface="Montserrat" pitchFamily="34" charset="-120"/>
              </a:rPr>
              <a:t>Historic project file access on request</a:t>
            </a:r>
            <a:endParaRPr lang="en-US" sz="1300" dirty="0"/>
          </a:p>
          <a:p>
            <a:pPr marL="264160" indent="-264160" algn="l">
              <a:lnSpc>
                <a:spcPct val="133000"/>
              </a:lnSpc>
              <a:buSzPct val="100000"/>
              <a:buChar char="•"/>
            </a:pPr>
            <a:r>
              <a:rPr lang="en-US" sz="1300" dirty="0">
                <a:solidFill>
                  <a:srgbClr val="000000"/>
                </a:solidFill>
                <a:latin typeface="Montserrat" pitchFamily="34" charset="0"/>
                <a:ea typeface="Montserrat" pitchFamily="34" charset="-122"/>
                <a:cs typeface="Montserrat" pitchFamily="34" charset="-120"/>
              </a:rPr>
              <a:t>Traffic count updates available upon request</a:t>
            </a:r>
            <a:endParaRPr lang="en-US" sz="13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19809" y="0"/>
            <a:ext cx="4571886" cy="6858000"/>
          </a:xfrm>
          <a:prstGeom prst="rect">
            <a:avLst/>
          </a:prstGeom>
        </p:spPr>
      </p:pic>
      <p:sp>
        <p:nvSpPr>
          <p:cNvPr id="3" name="Shape 0"/>
          <p:cNvSpPr/>
          <p:nvPr/>
        </p:nvSpPr>
        <p:spPr>
          <a:xfrm>
            <a:off x="661475" y="2358628"/>
            <a:ext cx="966664" cy="251420"/>
          </a:xfrm>
          <a:prstGeom prst="roundRect">
            <a:avLst>
              <a:gd name="adj" fmla="val 22103"/>
            </a:avLst>
          </a:prstGeom>
          <a:solidFill>
            <a:srgbClr val="FFE6CC"/>
          </a:solidFill>
          <a:ln/>
        </p:spPr>
        <p:txBody>
          <a:bodyPr/>
          <a:lstStyle/>
          <a:p>
            <a:endParaRPr lang="en-US"/>
          </a:p>
        </p:txBody>
      </p:sp>
      <p:sp>
        <p:nvSpPr>
          <p:cNvPr id="4" name="Text 1"/>
          <p:cNvSpPr/>
          <p:nvPr/>
        </p:nvSpPr>
        <p:spPr>
          <a:xfrm>
            <a:off x="760691" y="2411537"/>
            <a:ext cx="1377816" cy="152202"/>
          </a:xfrm>
          <a:prstGeom prst="rect">
            <a:avLst/>
          </a:prstGeom>
          <a:noFill/>
          <a:ln/>
        </p:spPr>
        <p:txBody>
          <a:bodyPr wrap="none" lIns="0" tIns="0" rIns="0" bIns="0" rtlCol="0" anchor="t"/>
          <a:lstStyle/>
          <a:p>
            <a:pPr marL="0" indent="0" algn="l">
              <a:lnSpc>
                <a:spcPct val="96000"/>
              </a:lnSpc>
              <a:buNone/>
            </a:pPr>
            <a:r>
              <a:rPr lang="en-US" sz="1000" dirty="0">
                <a:solidFill>
                  <a:srgbClr val="000000"/>
                </a:solidFill>
                <a:latin typeface="Montserrat" pitchFamily="34" charset="0"/>
                <a:ea typeface="Montserrat" pitchFamily="34" charset="-122"/>
                <a:cs typeface="Montserrat" pitchFamily="34" charset="-120"/>
              </a:rPr>
              <a:t>CHAPTER 4</a:t>
            </a:r>
            <a:endParaRPr lang="en-US" sz="1000" dirty="0"/>
          </a:p>
        </p:txBody>
      </p:sp>
      <p:sp>
        <p:nvSpPr>
          <p:cNvPr id="5" name="Text 2"/>
          <p:cNvSpPr/>
          <p:nvPr/>
        </p:nvSpPr>
        <p:spPr>
          <a:xfrm>
            <a:off x="661475" y="2676128"/>
            <a:ext cx="6296860" cy="516731"/>
          </a:xfrm>
          <a:prstGeom prst="rect">
            <a:avLst/>
          </a:prstGeom>
          <a:noFill/>
          <a:ln/>
        </p:spPr>
        <p:txBody>
          <a:bodyPr wrap="none" lIns="0" tIns="0" rIns="0" bIns="0" rtlCol="0" anchor="t"/>
          <a:lstStyle/>
          <a:p>
            <a:pPr marL="0" indent="0" algn="l">
              <a:lnSpc>
                <a:spcPct val="104000"/>
              </a:lnSpc>
              <a:buNone/>
            </a:pPr>
            <a:r>
              <a:rPr lang="en-US" sz="3250" b="1" dirty="0">
                <a:solidFill>
                  <a:srgbClr val="004777"/>
                </a:solidFill>
                <a:latin typeface="Bebas Neue" pitchFamily="34" charset="0"/>
                <a:ea typeface="Bebas Neue" pitchFamily="34" charset="-122"/>
                <a:cs typeface="Bebas Neue" pitchFamily="34" charset="-120"/>
              </a:rPr>
              <a:t>Road Maintenance &amp; Improvement Options</a:t>
            </a:r>
            <a:endParaRPr lang="en-US" sz="3250" dirty="0"/>
          </a:p>
        </p:txBody>
      </p:sp>
      <p:sp>
        <p:nvSpPr>
          <p:cNvPr id="6" name="Text 3"/>
          <p:cNvSpPr/>
          <p:nvPr/>
        </p:nvSpPr>
        <p:spPr>
          <a:xfrm>
            <a:off x="661475" y="3440906"/>
            <a:ext cx="6296860" cy="1058466"/>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000000"/>
                </a:solidFill>
                <a:latin typeface="Montserrat" pitchFamily="34" charset="0"/>
                <a:ea typeface="Montserrat" pitchFamily="34" charset="-122"/>
                <a:cs typeface="Montserrat" pitchFamily="34" charset="-120"/>
              </a:rPr>
              <a:t>Not every road problem has the same solution — and applying the wrong treatment to the wrong condition wastes money and fails to extend road life. Understanding your options, and their appropriate applications, is the foundation of sound road stewardship.</a:t>
            </a:r>
            <a:endParaRPr lang="en-US" sz="13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61475" y="623391"/>
            <a:ext cx="2501937" cy="251420"/>
          </a:xfrm>
          <a:prstGeom prst="roundRect">
            <a:avLst>
              <a:gd name="adj" fmla="val 22103"/>
            </a:avLst>
          </a:prstGeom>
          <a:noFill/>
          <a:ln w="6350">
            <a:solidFill>
              <a:srgbClr val="FF8000"/>
            </a:solidFill>
            <a:prstDash val="solid"/>
          </a:ln>
        </p:spPr>
        <p:txBody>
          <a:bodyPr/>
          <a:lstStyle/>
          <a:p>
            <a:endParaRPr lang="en-US"/>
          </a:p>
        </p:txBody>
      </p:sp>
      <p:sp>
        <p:nvSpPr>
          <p:cNvPr id="3" name="Text 1"/>
          <p:cNvSpPr/>
          <p:nvPr/>
        </p:nvSpPr>
        <p:spPr>
          <a:xfrm>
            <a:off x="760691" y="676300"/>
            <a:ext cx="2913089" cy="152202"/>
          </a:xfrm>
          <a:prstGeom prst="rect">
            <a:avLst/>
          </a:prstGeom>
          <a:noFill/>
          <a:ln/>
        </p:spPr>
        <p:txBody>
          <a:bodyPr wrap="none" lIns="0" tIns="0" rIns="0" bIns="0" rtlCol="0" anchor="t"/>
          <a:lstStyle/>
          <a:p>
            <a:pPr marL="0" indent="0" algn="l">
              <a:lnSpc>
                <a:spcPct val="96000"/>
              </a:lnSpc>
              <a:buNone/>
            </a:pPr>
            <a:r>
              <a:rPr lang="en-US" sz="1000" dirty="0">
                <a:solidFill>
                  <a:srgbClr val="FF8000"/>
                </a:solidFill>
                <a:latin typeface="Montserrat" pitchFamily="34" charset="0"/>
                <a:ea typeface="Montserrat" pitchFamily="34" charset="-122"/>
                <a:cs typeface="Montserrat" pitchFamily="34" charset="-120"/>
              </a:rPr>
              <a:t>MAINTENANCE &amp; IMPROVEMENTS</a:t>
            </a:r>
            <a:endParaRPr lang="en-US" sz="1000" dirty="0"/>
          </a:p>
        </p:txBody>
      </p:sp>
      <p:sp>
        <p:nvSpPr>
          <p:cNvPr id="4" name="Text 2"/>
          <p:cNvSpPr/>
          <p:nvPr/>
        </p:nvSpPr>
        <p:spPr>
          <a:xfrm>
            <a:off x="661475" y="940891"/>
            <a:ext cx="10868745" cy="516731"/>
          </a:xfrm>
          <a:prstGeom prst="rect">
            <a:avLst/>
          </a:prstGeom>
          <a:noFill/>
          <a:ln/>
        </p:spPr>
        <p:txBody>
          <a:bodyPr wrap="none" lIns="0" tIns="0" rIns="0" bIns="0" rtlCol="0" anchor="t"/>
          <a:lstStyle/>
          <a:p>
            <a:pPr marL="0" indent="0" algn="l">
              <a:lnSpc>
                <a:spcPct val="104000"/>
              </a:lnSpc>
              <a:buNone/>
            </a:pPr>
            <a:r>
              <a:rPr lang="en-US" sz="3250" b="1" dirty="0">
                <a:solidFill>
                  <a:srgbClr val="004777"/>
                </a:solidFill>
                <a:latin typeface="Bebas Neue" pitchFamily="34" charset="0"/>
                <a:ea typeface="Bebas Neue" pitchFamily="34" charset="-122"/>
                <a:cs typeface="Bebas Neue" pitchFamily="34" charset="-120"/>
              </a:rPr>
              <a:t>The Right Fix for the Right Condition</a:t>
            </a:r>
            <a:endParaRPr lang="en-US" sz="3250" dirty="0"/>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1475" y="1705670"/>
            <a:ext cx="5351725" cy="2049463"/>
          </a:xfrm>
          <a:prstGeom prst="rect">
            <a:avLst/>
          </a:prstGeom>
        </p:spPr>
      </p:pic>
      <p:sp>
        <p:nvSpPr>
          <p:cNvPr id="6" name="Text 3"/>
          <p:cNvSpPr/>
          <p:nvPr/>
        </p:nvSpPr>
        <p:spPr>
          <a:xfrm>
            <a:off x="922017" y="1890018"/>
            <a:ext cx="4906840" cy="258465"/>
          </a:xfrm>
          <a:prstGeom prst="rect">
            <a:avLst/>
          </a:prstGeom>
          <a:noFill/>
          <a:ln/>
        </p:spPr>
        <p:txBody>
          <a:bodyPr wrap="none" lIns="0" tIns="0" rIns="0" bIns="0" rtlCol="0" anchor="t"/>
          <a:lstStyle/>
          <a:p>
            <a:pPr marL="0" indent="0" algn="l">
              <a:lnSpc>
                <a:spcPct val="104000"/>
              </a:lnSpc>
              <a:buNone/>
            </a:pPr>
            <a:r>
              <a:rPr lang="en-US" sz="1600" b="1" dirty="0">
                <a:solidFill>
                  <a:srgbClr val="000000"/>
                </a:solidFill>
                <a:latin typeface="Bebas Neue" pitchFamily="34" charset="0"/>
                <a:ea typeface="Bebas Neue" pitchFamily="34" charset="-122"/>
                <a:cs typeface="Bebas Neue" pitchFamily="34" charset="-120"/>
              </a:rPr>
              <a:t>Assess Existing Pavement Condition</a:t>
            </a:r>
            <a:endParaRPr lang="en-US" sz="1600" dirty="0"/>
          </a:p>
        </p:txBody>
      </p:sp>
      <p:sp>
        <p:nvSpPr>
          <p:cNvPr id="7" name="Text 4"/>
          <p:cNvSpPr/>
          <p:nvPr/>
        </p:nvSpPr>
        <p:spPr>
          <a:xfrm>
            <a:off x="922017" y="2247702"/>
            <a:ext cx="4906840" cy="1323082"/>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000000"/>
                </a:solidFill>
                <a:latin typeface="Montserrat" pitchFamily="34" charset="0"/>
                <a:ea typeface="Montserrat" pitchFamily="34" charset="-122"/>
                <a:cs typeface="Montserrat" pitchFamily="34" charset="-120"/>
              </a:rPr>
              <a:t>The condition of the existing roadway is the starting point for every decision. A road in good condition with minor surface cracking needs a very different response than a road with structural base failure. Use PASER ratings and on-the-ground inspection to establish a baseline.</a:t>
            </a:r>
            <a:endParaRPr lang="en-US" sz="1300" dirty="0"/>
          </a:p>
        </p:txBody>
      </p:sp>
      <p:pic>
        <p:nvPicPr>
          <p:cNvPr id="8"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78495" y="1705670"/>
            <a:ext cx="5351725" cy="2049463"/>
          </a:xfrm>
          <a:prstGeom prst="rect">
            <a:avLst/>
          </a:prstGeom>
        </p:spPr>
      </p:pic>
      <p:sp>
        <p:nvSpPr>
          <p:cNvPr id="9" name="Text 5"/>
          <p:cNvSpPr/>
          <p:nvPr/>
        </p:nvSpPr>
        <p:spPr>
          <a:xfrm>
            <a:off x="6439037" y="1890018"/>
            <a:ext cx="4906840" cy="258465"/>
          </a:xfrm>
          <a:prstGeom prst="rect">
            <a:avLst/>
          </a:prstGeom>
          <a:noFill/>
          <a:ln/>
        </p:spPr>
        <p:txBody>
          <a:bodyPr wrap="none" lIns="0" tIns="0" rIns="0" bIns="0" rtlCol="0" anchor="t"/>
          <a:lstStyle/>
          <a:p>
            <a:pPr marL="0" indent="0" algn="l">
              <a:lnSpc>
                <a:spcPct val="104000"/>
              </a:lnSpc>
              <a:buNone/>
            </a:pPr>
            <a:r>
              <a:rPr lang="en-US" sz="1600" b="1" dirty="0">
                <a:solidFill>
                  <a:srgbClr val="000000"/>
                </a:solidFill>
                <a:latin typeface="Bebas Neue" pitchFamily="34" charset="0"/>
                <a:ea typeface="Bebas Neue" pitchFamily="34" charset="-122"/>
                <a:cs typeface="Bebas Neue" pitchFamily="34" charset="-120"/>
              </a:rPr>
              <a:t>Consider Drainage &amp; Environment</a:t>
            </a:r>
            <a:endParaRPr lang="en-US" sz="1600" dirty="0"/>
          </a:p>
        </p:txBody>
      </p:sp>
      <p:sp>
        <p:nvSpPr>
          <p:cNvPr id="10" name="Text 6"/>
          <p:cNvSpPr/>
          <p:nvPr/>
        </p:nvSpPr>
        <p:spPr>
          <a:xfrm>
            <a:off x="6439037" y="2247702"/>
            <a:ext cx="4906840" cy="1323082"/>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000000"/>
                </a:solidFill>
                <a:latin typeface="Montserrat" pitchFamily="34" charset="0"/>
                <a:ea typeface="Montserrat" pitchFamily="34" charset="-122"/>
                <a:cs typeface="Montserrat" pitchFamily="34" charset="-120"/>
              </a:rPr>
              <a:t>Drainage quality, tree canopy coverage, and sun exposure all affect which treatments will perform well — and for how long. A sealcoat applied to a chronically wet or heavily shaded road may underperform compared to one on a well-drained, sunny corridor.</a:t>
            </a:r>
            <a:endParaRPr lang="en-US" sz="1300" dirty="0"/>
          </a:p>
        </p:txBody>
      </p:sp>
      <p:pic>
        <p:nvPicPr>
          <p:cNvPr id="11" name="Image 2"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1475" y="3920430"/>
            <a:ext cx="5351725" cy="2314079"/>
          </a:xfrm>
          <a:prstGeom prst="rect">
            <a:avLst/>
          </a:prstGeom>
        </p:spPr>
      </p:pic>
      <p:sp>
        <p:nvSpPr>
          <p:cNvPr id="12" name="Text 7"/>
          <p:cNvSpPr/>
          <p:nvPr/>
        </p:nvSpPr>
        <p:spPr>
          <a:xfrm>
            <a:off x="922017" y="4104779"/>
            <a:ext cx="4906840" cy="258465"/>
          </a:xfrm>
          <a:prstGeom prst="rect">
            <a:avLst/>
          </a:prstGeom>
          <a:noFill/>
          <a:ln/>
        </p:spPr>
        <p:txBody>
          <a:bodyPr wrap="none" lIns="0" tIns="0" rIns="0" bIns="0" rtlCol="0" anchor="t"/>
          <a:lstStyle/>
          <a:p>
            <a:pPr marL="0" indent="0" algn="l">
              <a:lnSpc>
                <a:spcPct val="104000"/>
              </a:lnSpc>
              <a:buNone/>
            </a:pPr>
            <a:r>
              <a:rPr lang="en-US" sz="1600" b="1" dirty="0">
                <a:solidFill>
                  <a:srgbClr val="000000"/>
                </a:solidFill>
                <a:latin typeface="Bebas Neue" pitchFamily="34" charset="0"/>
                <a:ea typeface="Bebas Neue" pitchFamily="34" charset="-122"/>
                <a:cs typeface="Bebas Neue" pitchFamily="34" charset="-120"/>
              </a:rPr>
              <a:t>Set Realistic Expectations</a:t>
            </a:r>
            <a:endParaRPr lang="en-US" sz="1600" dirty="0"/>
          </a:p>
        </p:txBody>
      </p:sp>
      <p:sp>
        <p:nvSpPr>
          <p:cNvPr id="13" name="Text 8"/>
          <p:cNvSpPr/>
          <p:nvPr/>
        </p:nvSpPr>
        <p:spPr>
          <a:xfrm>
            <a:off x="922017" y="4462463"/>
            <a:ext cx="4906840" cy="1587698"/>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000000"/>
                </a:solidFill>
                <a:latin typeface="Montserrat" pitchFamily="34" charset="0"/>
                <a:ea typeface="Montserrat" pitchFamily="34" charset="-122"/>
                <a:cs typeface="Montserrat" pitchFamily="34" charset="-120"/>
              </a:rPr>
              <a:t>Every maintenance or improvement option comes with realistic performance expectations. Maintenance treatments are designed to maintain — not restore — road condition. Understanding this distinction helps boards communicate outcomes to residents and plan responsibly for future needs.</a:t>
            </a:r>
            <a:endParaRPr lang="en-US" sz="1300" dirty="0"/>
          </a:p>
        </p:txBody>
      </p:sp>
      <p:pic>
        <p:nvPicPr>
          <p:cNvPr id="14" name="Image 3"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78495" y="3920430"/>
            <a:ext cx="5351725" cy="2314079"/>
          </a:xfrm>
          <a:prstGeom prst="rect">
            <a:avLst/>
          </a:prstGeom>
        </p:spPr>
      </p:pic>
      <p:sp>
        <p:nvSpPr>
          <p:cNvPr id="15" name="Text 9"/>
          <p:cNvSpPr/>
          <p:nvPr/>
        </p:nvSpPr>
        <p:spPr>
          <a:xfrm>
            <a:off x="6439037" y="4104779"/>
            <a:ext cx="4906840" cy="258465"/>
          </a:xfrm>
          <a:prstGeom prst="rect">
            <a:avLst/>
          </a:prstGeom>
          <a:noFill/>
          <a:ln/>
        </p:spPr>
        <p:txBody>
          <a:bodyPr wrap="none" lIns="0" tIns="0" rIns="0" bIns="0" rtlCol="0" anchor="t"/>
          <a:lstStyle/>
          <a:p>
            <a:pPr marL="0" indent="0" algn="l">
              <a:lnSpc>
                <a:spcPct val="104000"/>
              </a:lnSpc>
              <a:buNone/>
            </a:pPr>
            <a:r>
              <a:rPr lang="en-US" sz="1600" b="1" dirty="0">
                <a:solidFill>
                  <a:srgbClr val="000000"/>
                </a:solidFill>
                <a:latin typeface="Bebas Neue" pitchFamily="34" charset="0"/>
                <a:ea typeface="Bebas Neue" pitchFamily="34" charset="-122"/>
                <a:cs typeface="Bebas Neue" pitchFamily="34" charset="-120"/>
              </a:rPr>
              <a:t>Factor in Available Funding</a:t>
            </a:r>
            <a:endParaRPr lang="en-US" sz="1600" dirty="0"/>
          </a:p>
        </p:txBody>
      </p:sp>
      <p:sp>
        <p:nvSpPr>
          <p:cNvPr id="16" name="Text 10"/>
          <p:cNvSpPr/>
          <p:nvPr/>
        </p:nvSpPr>
        <p:spPr>
          <a:xfrm>
            <a:off x="6439037" y="4462463"/>
            <a:ext cx="4906840" cy="1323082"/>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000000"/>
                </a:solidFill>
                <a:latin typeface="Montserrat" pitchFamily="34" charset="0"/>
                <a:ea typeface="Montserrat" pitchFamily="34" charset="-122"/>
                <a:cs typeface="Montserrat" pitchFamily="34" charset="-120"/>
              </a:rPr>
              <a:t>The best technical solution must be balanced against available budget. When funding is limited, prioritizing the right roads — using traffic counts, PASER data, and historical project data — ensures the greatest community benefit from every dollar spent.</a:t>
            </a:r>
            <a:endParaRPr lang="en-US" sz="13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61475" y="1076027"/>
            <a:ext cx="2501937" cy="251420"/>
          </a:xfrm>
          <a:prstGeom prst="roundRect">
            <a:avLst>
              <a:gd name="adj" fmla="val 22103"/>
            </a:avLst>
          </a:prstGeom>
          <a:noFill/>
          <a:ln w="6350">
            <a:solidFill>
              <a:srgbClr val="FF8000"/>
            </a:solidFill>
            <a:prstDash val="solid"/>
          </a:ln>
        </p:spPr>
        <p:txBody>
          <a:bodyPr/>
          <a:lstStyle/>
          <a:p>
            <a:endParaRPr lang="en-US"/>
          </a:p>
        </p:txBody>
      </p:sp>
      <p:sp>
        <p:nvSpPr>
          <p:cNvPr id="3" name="Text 1"/>
          <p:cNvSpPr/>
          <p:nvPr/>
        </p:nvSpPr>
        <p:spPr>
          <a:xfrm>
            <a:off x="760691" y="1128936"/>
            <a:ext cx="2913089" cy="152202"/>
          </a:xfrm>
          <a:prstGeom prst="rect">
            <a:avLst/>
          </a:prstGeom>
          <a:noFill/>
          <a:ln/>
        </p:spPr>
        <p:txBody>
          <a:bodyPr wrap="none" lIns="0" tIns="0" rIns="0" bIns="0" rtlCol="0" anchor="t"/>
          <a:lstStyle/>
          <a:p>
            <a:pPr marL="0" indent="0" algn="l">
              <a:lnSpc>
                <a:spcPct val="96000"/>
              </a:lnSpc>
              <a:buNone/>
            </a:pPr>
            <a:r>
              <a:rPr lang="en-US" sz="1000" dirty="0">
                <a:solidFill>
                  <a:srgbClr val="FF8000"/>
                </a:solidFill>
                <a:latin typeface="Montserrat" pitchFamily="34" charset="0"/>
                <a:ea typeface="Montserrat" pitchFamily="34" charset="-122"/>
                <a:cs typeface="Montserrat" pitchFamily="34" charset="-120"/>
              </a:rPr>
              <a:t>MAINTENANCE &amp; IMPROVEMENTS</a:t>
            </a:r>
            <a:endParaRPr lang="en-US" sz="1000" dirty="0"/>
          </a:p>
        </p:txBody>
      </p:sp>
      <p:sp>
        <p:nvSpPr>
          <p:cNvPr id="4" name="Text 2"/>
          <p:cNvSpPr/>
          <p:nvPr/>
        </p:nvSpPr>
        <p:spPr>
          <a:xfrm>
            <a:off x="661475" y="1393527"/>
            <a:ext cx="10868745" cy="516731"/>
          </a:xfrm>
          <a:prstGeom prst="rect">
            <a:avLst/>
          </a:prstGeom>
          <a:noFill/>
          <a:ln/>
        </p:spPr>
        <p:txBody>
          <a:bodyPr wrap="none" lIns="0" tIns="0" rIns="0" bIns="0" rtlCol="0" anchor="t"/>
          <a:lstStyle/>
          <a:p>
            <a:pPr marL="0" indent="0" algn="l">
              <a:lnSpc>
                <a:spcPct val="104000"/>
              </a:lnSpc>
              <a:buNone/>
            </a:pPr>
            <a:r>
              <a:rPr lang="en-US" sz="3250" b="1" dirty="0">
                <a:solidFill>
                  <a:srgbClr val="004777"/>
                </a:solidFill>
                <a:latin typeface="Bebas Neue" pitchFamily="34" charset="0"/>
                <a:ea typeface="Bebas Neue" pitchFamily="34" charset="-122"/>
                <a:cs typeface="Bebas Neue" pitchFamily="34" charset="-120"/>
              </a:rPr>
              <a:t>Streamlined Project Bidding</a:t>
            </a:r>
            <a:endParaRPr lang="en-US" sz="3250" dirty="0"/>
          </a:p>
        </p:txBody>
      </p:sp>
      <p:sp>
        <p:nvSpPr>
          <p:cNvPr id="5" name="Text 3"/>
          <p:cNvSpPr/>
          <p:nvPr/>
        </p:nvSpPr>
        <p:spPr>
          <a:xfrm>
            <a:off x="661475" y="2158305"/>
            <a:ext cx="10868745"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000000"/>
                </a:solidFill>
                <a:latin typeface="Montserrat" pitchFamily="34" charset="0"/>
                <a:ea typeface="Montserrat" pitchFamily="34" charset="-122"/>
                <a:cs typeface="Montserrat" pitchFamily="34" charset="-120"/>
              </a:rPr>
              <a:t>Starting with the 2027 construction season, we're introducing changes to expedite project awards and maintain momentum for road improvements.</a:t>
            </a:r>
            <a:endParaRPr lang="en-US" sz="1300" dirty="0"/>
          </a:p>
        </p:txBody>
      </p:sp>
      <p:sp>
        <p:nvSpPr>
          <p:cNvPr id="6" name="Text 4"/>
          <p:cNvSpPr/>
          <p:nvPr/>
        </p:nvSpPr>
        <p:spPr>
          <a:xfrm>
            <a:off x="661475" y="3038872"/>
            <a:ext cx="5232666" cy="258465"/>
          </a:xfrm>
          <a:prstGeom prst="rect">
            <a:avLst/>
          </a:prstGeom>
          <a:noFill/>
          <a:ln/>
        </p:spPr>
        <p:txBody>
          <a:bodyPr wrap="none" lIns="0" tIns="0" rIns="0" bIns="0" rtlCol="0" anchor="t"/>
          <a:lstStyle/>
          <a:p>
            <a:pPr marL="0" indent="0" algn="l">
              <a:lnSpc>
                <a:spcPct val="104000"/>
              </a:lnSpc>
              <a:buNone/>
            </a:pPr>
            <a:r>
              <a:rPr lang="en-US" sz="1600" b="1" dirty="0">
                <a:solidFill>
                  <a:srgbClr val="004777"/>
                </a:solidFill>
                <a:latin typeface="Bebas Neue" pitchFamily="34" charset="0"/>
                <a:ea typeface="Bebas Neue" pitchFamily="34" charset="-122"/>
                <a:cs typeface="Bebas Neue" pitchFamily="34" charset="-120"/>
              </a:rPr>
              <a:t>Bids Under Engineer's Estimate</a:t>
            </a:r>
            <a:endParaRPr lang="en-US" sz="1600" dirty="0"/>
          </a:p>
        </p:txBody>
      </p:sp>
      <p:sp>
        <p:nvSpPr>
          <p:cNvPr id="7" name="Text 5"/>
          <p:cNvSpPr/>
          <p:nvPr/>
        </p:nvSpPr>
        <p:spPr>
          <a:xfrm>
            <a:off x="661475" y="3462635"/>
            <a:ext cx="5232666" cy="1058466"/>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000000"/>
                </a:solidFill>
                <a:latin typeface="Montserrat" pitchFamily="34" charset="0"/>
                <a:ea typeface="Montserrat" pitchFamily="34" charset="-122"/>
                <a:cs typeface="Montserrat" pitchFamily="34" charset="-120"/>
              </a:rPr>
              <a:t>Projects with bids that come in </a:t>
            </a:r>
            <a:r>
              <a:rPr lang="en-US" sz="1300" b="1" dirty="0">
                <a:solidFill>
                  <a:srgbClr val="000000"/>
                </a:solidFill>
                <a:latin typeface="Montserrat Bold" pitchFamily="34" charset="0"/>
                <a:ea typeface="Montserrat Bold" pitchFamily="34" charset="-122"/>
                <a:cs typeface="Montserrat Bold" pitchFamily="34" charset="-120"/>
              </a:rPr>
              <a:t>under</a:t>
            </a:r>
            <a:r>
              <a:rPr lang="en-US" sz="1300" dirty="0">
                <a:solidFill>
                  <a:srgbClr val="000000"/>
                </a:solidFill>
                <a:latin typeface="Montserrat" pitchFamily="34" charset="0"/>
                <a:ea typeface="Montserrat" pitchFamily="34" charset="-122"/>
                <a:cs typeface="Montserrat" pitchFamily="34" charset="-120"/>
              </a:rPr>
              <a:t> the signed Engineer's estimated cost will be </a:t>
            </a:r>
            <a:r>
              <a:rPr lang="en-US" sz="1300" b="1" dirty="0">
                <a:solidFill>
                  <a:srgbClr val="000000"/>
                </a:solidFill>
                <a:latin typeface="Montserrat Bold" pitchFamily="34" charset="0"/>
                <a:ea typeface="Montserrat Bold" pitchFamily="34" charset="-122"/>
                <a:cs typeface="Montserrat Bold" pitchFamily="34" charset="-120"/>
              </a:rPr>
              <a:t>automatically awarded</a:t>
            </a:r>
            <a:r>
              <a:rPr lang="en-US" sz="1300" dirty="0">
                <a:solidFill>
                  <a:srgbClr val="000000"/>
                </a:solidFill>
                <a:latin typeface="Montserrat" pitchFamily="34" charset="0"/>
                <a:ea typeface="Montserrat" pitchFamily="34" charset="-122"/>
                <a:cs typeface="Montserrat" pitchFamily="34" charset="-120"/>
              </a:rPr>
              <a:t> to the lowest bidder. No additional Township approval will be required, saving valuable time.</a:t>
            </a:r>
            <a:endParaRPr lang="en-US" sz="1300" dirty="0"/>
          </a:p>
        </p:txBody>
      </p:sp>
      <p:sp>
        <p:nvSpPr>
          <p:cNvPr id="8" name="Text 6"/>
          <p:cNvSpPr/>
          <p:nvPr/>
        </p:nvSpPr>
        <p:spPr>
          <a:xfrm>
            <a:off x="6303904" y="3038872"/>
            <a:ext cx="5232666" cy="258465"/>
          </a:xfrm>
          <a:prstGeom prst="rect">
            <a:avLst/>
          </a:prstGeom>
          <a:noFill/>
          <a:ln/>
        </p:spPr>
        <p:txBody>
          <a:bodyPr wrap="none" lIns="0" tIns="0" rIns="0" bIns="0" rtlCol="0" anchor="t"/>
          <a:lstStyle/>
          <a:p>
            <a:pPr marL="0" indent="0" algn="l">
              <a:lnSpc>
                <a:spcPct val="104000"/>
              </a:lnSpc>
              <a:buNone/>
            </a:pPr>
            <a:r>
              <a:rPr lang="en-US" sz="1600" b="1" dirty="0">
                <a:solidFill>
                  <a:srgbClr val="004777"/>
                </a:solidFill>
                <a:latin typeface="Bebas Neue" pitchFamily="34" charset="0"/>
                <a:ea typeface="Bebas Neue" pitchFamily="34" charset="-122"/>
                <a:cs typeface="Bebas Neue" pitchFamily="34" charset="-120"/>
              </a:rPr>
              <a:t>Bids Over Engineer's Estimate</a:t>
            </a:r>
            <a:endParaRPr lang="en-US" sz="1600" dirty="0"/>
          </a:p>
        </p:txBody>
      </p:sp>
      <p:sp>
        <p:nvSpPr>
          <p:cNvPr id="9" name="Text 7"/>
          <p:cNvSpPr/>
          <p:nvPr/>
        </p:nvSpPr>
        <p:spPr>
          <a:xfrm>
            <a:off x="6303904" y="3462635"/>
            <a:ext cx="5232666" cy="1058466"/>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000000"/>
                </a:solidFill>
                <a:latin typeface="Montserrat" pitchFamily="34" charset="0"/>
                <a:ea typeface="Montserrat" pitchFamily="34" charset="-122"/>
                <a:cs typeface="Montserrat" pitchFamily="34" charset="-120"/>
              </a:rPr>
              <a:t>If a bid comes in </a:t>
            </a:r>
            <a:r>
              <a:rPr lang="en-US" sz="1300" b="1" dirty="0">
                <a:solidFill>
                  <a:srgbClr val="000000"/>
                </a:solidFill>
                <a:latin typeface="Montserrat Bold" pitchFamily="34" charset="0"/>
                <a:ea typeface="Montserrat Bold" pitchFamily="34" charset="-122"/>
                <a:cs typeface="Montserrat Bold" pitchFamily="34" charset="-120"/>
              </a:rPr>
              <a:t>higher</a:t>
            </a:r>
            <a:r>
              <a:rPr lang="en-US" sz="1300" dirty="0">
                <a:solidFill>
                  <a:srgbClr val="000000"/>
                </a:solidFill>
                <a:latin typeface="Montserrat" pitchFamily="34" charset="0"/>
                <a:ea typeface="Montserrat" pitchFamily="34" charset="-122"/>
                <a:cs typeface="Montserrat" pitchFamily="34" charset="-120"/>
              </a:rPr>
              <a:t> than the Engineer's estimate, the Township will be presented with an updated program sheet. This allows the board to review and determine whether to proceed with the project or cancel it.</a:t>
            </a:r>
            <a:endParaRPr lang="en-US" sz="1300" dirty="0"/>
          </a:p>
        </p:txBody>
      </p:sp>
      <p:sp>
        <p:nvSpPr>
          <p:cNvPr id="10" name="Shape 8"/>
          <p:cNvSpPr/>
          <p:nvPr/>
        </p:nvSpPr>
        <p:spPr>
          <a:xfrm>
            <a:off x="661475" y="4855964"/>
            <a:ext cx="10868745" cy="925909"/>
          </a:xfrm>
          <a:prstGeom prst="roundRect">
            <a:avLst>
              <a:gd name="adj" fmla="val 7502"/>
            </a:avLst>
          </a:prstGeom>
          <a:solidFill>
            <a:srgbClr val="FFE6CC"/>
          </a:solidFill>
          <a:ln/>
        </p:spPr>
        <p:txBody>
          <a:bodyPr/>
          <a:lstStyle/>
          <a:p>
            <a:endParaRPr lang="en-US"/>
          </a:p>
        </p:txBody>
      </p:sp>
      <p:pic>
        <p:nvPicPr>
          <p:cNvPr id="11" name="Image 0" descr="preencoded.png"/>
          <p:cNvPicPr>
            <a:picLocks noChangeAspect="1"/>
          </p:cNvPicPr>
          <p:nvPr/>
        </p:nvPicPr>
        <p:blipFill>
          <a:blip r:embed="rId3"/>
          <a:stretch>
            <a:fillRect/>
          </a:stretch>
        </p:blipFill>
        <p:spPr>
          <a:xfrm>
            <a:off x="826769" y="5095677"/>
            <a:ext cx="206667" cy="165298"/>
          </a:xfrm>
          <a:prstGeom prst="rect">
            <a:avLst/>
          </a:prstGeom>
        </p:spPr>
      </p:pic>
      <p:sp>
        <p:nvSpPr>
          <p:cNvPr id="12" name="Text 9"/>
          <p:cNvSpPr/>
          <p:nvPr/>
        </p:nvSpPr>
        <p:spPr>
          <a:xfrm>
            <a:off x="1198731" y="5062537"/>
            <a:ext cx="10166195"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000000"/>
                </a:solidFill>
                <a:latin typeface="Montserrat" pitchFamily="34" charset="0"/>
                <a:ea typeface="Montserrat" pitchFamily="34" charset="-122"/>
                <a:cs typeface="Montserrat" pitchFamily="34" charset="-120"/>
              </a:rPr>
              <a:t>This process minimizes delays for contractors, allowing them to schedule work and secure bonds more efficiently, ensuring projects stay on track.     </a:t>
            </a:r>
            <a:endParaRPr lang="en-US" sz="13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61475" y="607318"/>
            <a:ext cx="10868745" cy="516731"/>
          </a:xfrm>
          <a:prstGeom prst="rect">
            <a:avLst/>
          </a:prstGeom>
          <a:noFill/>
          <a:ln/>
        </p:spPr>
        <p:txBody>
          <a:bodyPr wrap="none" lIns="0" tIns="0" rIns="0" bIns="0" rtlCol="0" anchor="t"/>
          <a:lstStyle/>
          <a:p>
            <a:pPr marL="0" indent="0" algn="l">
              <a:lnSpc>
                <a:spcPct val="104000"/>
              </a:lnSpc>
              <a:buNone/>
            </a:pPr>
            <a:r>
              <a:rPr lang="en-US" sz="3250" b="1" dirty="0">
                <a:solidFill>
                  <a:srgbClr val="004777"/>
                </a:solidFill>
                <a:latin typeface="Bebas Neue" pitchFamily="34" charset="0"/>
                <a:ea typeface="Bebas Neue" pitchFamily="34" charset="-122"/>
                <a:cs typeface="Bebas Neue" pitchFamily="34" charset="-120"/>
              </a:rPr>
              <a:t>Key Takeaways &amp; Next Steps</a:t>
            </a:r>
            <a:endParaRPr lang="en-US" sz="3250" dirty="0"/>
          </a:p>
        </p:txBody>
      </p:sp>
      <p:sp>
        <p:nvSpPr>
          <p:cNvPr id="3" name="Shape 1"/>
          <p:cNvSpPr/>
          <p:nvPr/>
        </p:nvSpPr>
        <p:spPr>
          <a:xfrm>
            <a:off x="661475" y="1454745"/>
            <a:ext cx="5351725" cy="1891605"/>
          </a:xfrm>
          <a:prstGeom prst="roundRect">
            <a:avLst>
              <a:gd name="adj" fmla="val 3672"/>
            </a:avLst>
          </a:prstGeom>
          <a:solidFill>
            <a:srgbClr val="FFE6CC"/>
          </a:solidFill>
          <a:ln w="6350">
            <a:solidFill>
              <a:srgbClr val="E5CCB2"/>
            </a:solidFill>
            <a:prstDash val="solid"/>
          </a:ln>
        </p:spPr>
        <p:txBody>
          <a:bodyPr/>
          <a:lstStyle/>
          <a:p>
            <a:endParaRPr lang="en-US"/>
          </a:p>
        </p:txBody>
      </p:sp>
      <p:sp>
        <p:nvSpPr>
          <p:cNvPr id="4" name="Shape 2"/>
          <p:cNvSpPr/>
          <p:nvPr/>
        </p:nvSpPr>
        <p:spPr>
          <a:xfrm>
            <a:off x="833119" y="1626394"/>
            <a:ext cx="496081" cy="496094"/>
          </a:xfrm>
          <a:prstGeom prst="ellipse">
            <a:avLst/>
          </a:prstGeom>
          <a:solidFill>
            <a:srgbClr val="FF8000"/>
          </a:solidFill>
          <a:ln/>
        </p:spPr>
        <p:txBody>
          <a:bodyPr/>
          <a:lstStyle/>
          <a:p>
            <a:endParaRPr lang="en-US"/>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69541" y="1762720"/>
            <a:ext cx="223237" cy="223242"/>
          </a:xfrm>
          <a:prstGeom prst="rect">
            <a:avLst/>
          </a:prstGeom>
        </p:spPr>
      </p:pic>
      <p:sp>
        <p:nvSpPr>
          <p:cNvPr id="6" name="Text 3"/>
          <p:cNvSpPr/>
          <p:nvPr/>
        </p:nvSpPr>
        <p:spPr>
          <a:xfrm>
            <a:off x="833119" y="2287786"/>
            <a:ext cx="5008437" cy="258465"/>
          </a:xfrm>
          <a:prstGeom prst="rect">
            <a:avLst/>
          </a:prstGeom>
          <a:noFill/>
          <a:ln/>
        </p:spPr>
        <p:txBody>
          <a:bodyPr wrap="none" lIns="0" tIns="0" rIns="0" bIns="0" rtlCol="0" anchor="t"/>
          <a:lstStyle/>
          <a:p>
            <a:pPr marL="0" indent="0" algn="l">
              <a:lnSpc>
                <a:spcPct val="104000"/>
              </a:lnSpc>
              <a:buNone/>
            </a:pPr>
            <a:r>
              <a:rPr lang="en-US" sz="1600" b="1" dirty="0">
                <a:solidFill>
                  <a:srgbClr val="000000"/>
                </a:solidFill>
                <a:latin typeface="Bebas Neue" pitchFamily="34" charset="0"/>
                <a:ea typeface="Bebas Neue" pitchFamily="34" charset="-122"/>
                <a:cs typeface="Bebas Neue" pitchFamily="34" charset="-120"/>
              </a:rPr>
              <a:t>Schedule a Road Tour</a:t>
            </a:r>
            <a:endParaRPr lang="en-US" sz="1600" dirty="0"/>
          </a:p>
        </p:txBody>
      </p:sp>
      <p:sp>
        <p:nvSpPr>
          <p:cNvPr id="7" name="Text 4"/>
          <p:cNvSpPr/>
          <p:nvPr/>
        </p:nvSpPr>
        <p:spPr>
          <a:xfrm>
            <a:off x="833119" y="2645470"/>
            <a:ext cx="5008437"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000000"/>
                </a:solidFill>
                <a:latin typeface="Montserrat" pitchFamily="34" charset="0"/>
                <a:ea typeface="Montserrat" pitchFamily="34" charset="-122"/>
                <a:cs typeface="Montserrat" pitchFamily="34" charset="-120"/>
              </a:rPr>
              <a:t>Contact VBCRC to arrange a spring or fall road tour for your township officials</a:t>
            </a:r>
            <a:endParaRPr lang="en-US" sz="1300" dirty="0"/>
          </a:p>
        </p:txBody>
      </p:sp>
      <p:sp>
        <p:nvSpPr>
          <p:cNvPr id="8" name="Shape 5"/>
          <p:cNvSpPr/>
          <p:nvPr/>
        </p:nvSpPr>
        <p:spPr>
          <a:xfrm>
            <a:off x="6178495" y="1454745"/>
            <a:ext cx="5351725" cy="1891605"/>
          </a:xfrm>
          <a:prstGeom prst="roundRect">
            <a:avLst>
              <a:gd name="adj" fmla="val 3672"/>
            </a:avLst>
          </a:prstGeom>
          <a:solidFill>
            <a:srgbClr val="FFE6CC"/>
          </a:solidFill>
          <a:ln w="6350">
            <a:solidFill>
              <a:srgbClr val="E5CCB2"/>
            </a:solidFill>
            <a:prstDash val="solid"/>
          </a:ln>
        </p:spPr>
        <p:txBody>
          <a:bodyPr/>
          <a:lstStyle/>
          <a:p>
            <a:endParaRPr lang="en-US"/>
          </a:p>
        </p:txBody>
      </p:sp>
      <p:sp>
        <p:nvSpPr>
          <p:cNvPr id="9" name="Shape 6"/>
          <p:cNvSpPr/>
          <p:nvPr/>
        </p:nvSpPr>
        <p:spPr>
          <a:xfrm>
            <a:off x="6350139" y="1626394"/>
            <a:ext cx="496081" cy="496094"/>
          </a:xfrm>
          <a:prstGeom prst="ellipse">
            <a:avLst/>
          </a:prstGeom>
          <a:solidFill>
            <a:srgbClr val="FF8000"/>
          </a:solidFill>
          <a:ln/>
        </p:spPr>
        <p:txBody>
          <a:bodyPr/>
          <a:lstStyle/>
          <a:p>
            <a:endParaRPr lang="en-US"/>
          </a:p>
        </p:txBody>
      </p:sp>
      <p:pic>
        <p:nvPicPr>
          <p:cNvPr id="10"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486561" y="1762720"/>
            <a:ext cx="223237" cy="223242"/>
          </a:xfrm>
          <a:prstGeom prst="rect">
            <a:avLst/>
          </a:prstGeom>
        </p:spPr>
      </p:pic>
      <p:sp>
        <p:nvSpPr>
          <p:cNvPr id="11" name="Text 7"/>
          <p:cNvSpPr/>
          <p:nvPr/>
        </p:nvSpPr>
        <p:spPr>
          <a:xfrm>
            <a:off x="6350139" y="2287786"/>
            <a:ext cx="5008437" cy="258465"/>
          </a:xfrm>
          <a:prstGeom prst="rect">
            <a:avLst/>
          </a:prstGeom>
          <a:noFill/>
          <a:ln/>
        </p:spPr>
        <p:txBody>
          <a:bodyPr wrap="none" lIns="0" tIns="0" rIns="0" bIns="0" rtlCol="0" anchor="t"/>
          <a:lstStyle/>
          <a:p>
            <a:pPr marL="0" indent="0" algn="l">
              <a:lnSpc>
                <a:spcPct val="104000"/>
              </a:lnSpc>
              <a:buNone/>
            </a:pPr>
            <a:r>
              <a:rPr lang="en-US" sz="1600" b="1" dirty="0">
                <a:solidFill>
                  <a:srgbClr val="000000"/>
                </a:solidFill>
                <a:latin typeface="Bebas Neue" pitchFamily="34" charset="0"/>
                <a:ea typeface="Bebas Neue" pitchFamily="34" charset="-122"/>
                <a:cs typeface="Bebas Neue" pitchFamily="34" charset="-120"/>
              </a:rPr>
              <a:t>Mark Your Deadlines</a:t>
            </a:r>
            <a:endParaRPr lang="en-US" sz="1600" dirty="0"/>
          </a:p>
        </p:txBody>
      </p:sp>
      <p:sp>
        <p:nvSpPr>
          <p:cNvPr id="12" name="Text 8"/>
          <p:cNvSpPr/>
          <p:nvPr/>
        </p:nvSpPr>
        <p:spPr>
          <a:xfrm>
            <a:off x="6350139" y="2645470"/>
            <a:ext cx="5008437"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000000"/>
                </a:solidFill>
                <a:latin typeface="Montserrat" pitchFamily="34" charset="0"/>
                <a:ea typeface="Montserrat" pitchFamily="34" charset="-122"/>
                <a:cs typeface="Montserrat" pitchFamily="34" charset="-120"/>
              </a:rPr>
              <a:t>Oct 31 · Dec 31 · Mar 31 — add these to your board calendar now</a:t>
            </a:r>
            <a:endParaRPr lang="en-US" sz="1300" dirty="0"/>
          </a:p>
        </p:txBody>
      </p:sp>
      <p:sp>
        <p:nvSpPr>
          <p:cNvPr id="13" name="Shape 9"/>
          <p:cNvSpPr/>
          <p:nvPr/>
        </p:nvSpPr>
        <p:spPr>
          <a:xfrm>
            <a:off x="661475" y="3511649"/>
            <a:ext cx="5351725" cy="1891605"/>
          </a:xfrm>
          <a:prstGeom prst="roundRect">
            <a:avLst>
              <a:gd name="adj" fmla="val 3672"/>
            </a:avLst>
          </a:prstGeom>
          <a:solidFill>
            <a:srgbClr val="FFE6CC"/>
          </a:solidFill>
          <a:ln w="6350">
            <a:solidFill>
              <a:srgbClr val="E5CCB2"/>
            </a:solidFill>
            <a:prstDash val="solid"/>
          </a:ln>
        </p:spPr>
        <p:txBody>
          <a:bodyPr/>
          <a:lstStyle/>
          <a:p>
            <a:endParaRPr lang="en-US"/>
          </a:p>
        </p:txBody>
      </p:sp>
      <p:sp>
        <p:nvSpPr>
          <p:cNvPr id="14" name="Shape 10"/>
          <p:cNvSpPr/>
          <p:nvPr/>
        </p:nvSpPr>
        <p:spPr>
          <a:xfrm>
            <a:off x="833119" y="3683298"/>
            <a:ext cx="496081" cy="496094"/>
          </a:xfrm>
          <a:prstGeom prst="ellipse">
            <a:avLst/>
          </a:prstGeom>
          <a:solidFill>
            <a:srgbClr val="FF8000"/>
          </a:solidFill>
          <a:ln/>
        </p:spPr>
        <p:txBody>
          <a:bodyPr/>
          <a:lstStyle/>
          <a:p>
            <a:endParaRPr lang="en-US"/>
          </a:p>
        </p:txBody>
      </p:sp>
      <p:pic>
        <p:nvPicPr>
          <p:cNvPr id="15"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69541" y="3819624"/>
            <a:ext cx="223237" cy="223242"/>
          </a:xfrm>
          <a:prstGeom prst="rect">
            <a:avLst/>
          </a:prstGeom>
        </p:spPr>
      </p:pic>
      <p:sp>
        <p:nvSpPr>
          <p:cNvPr id="16" name="Text 11"/>
          <p:cNvSpPr/>
          <p:nvPr/>
        </p:nvSpPr>
        <p:spPr>
          <a:xfrm>
            <a:off x="833119" y="4344690"/>
            <a:ext cx="5008437" cy="258465"/>
          </a:xfrm>
          <a:prstGeom prst="rect">
            <a:avLst/>
          </a:prstGeom>
          <a:noFill/>
          <a:ln/>
        </p:spPr>
        <p:txBody>
          <a:bodyPr wrap="none" lIns="0" tIns="0" rIns="0" bIns="0" rtlCol="0" anchor="t"/>
          <a:lstStyle/>
          <a:p>
            <a:pPr marL="0" indent="0" algn="l">
              <a:lnSpc>
                <a:spcPct val="104000"/>
              </a:lnSpc>
              <a:buNone/>
            </a:pPr>
            <a:r>
              <a:rPr lang="en-US" sz="1600" b="1" dirty="0">
                <a:solidFill>
                  <a:srgbClr val="000000"/>
                </a:solidFill>
                <a:latin typeface="Bebas Neue" pitchFamily="34" charset="0"/>
                <a:ea typeface="Bebas Neue" pitchFamily="34" charset="-122"/>
                <a:cs typeface="Bebas Neue" pitchFamily="34" charset="-120"/>
              </a:rPr>
              <a:t>Request Your Data</a:t>
            </a:r>
            <a:endParaRPr lang="en-US" sz="1600" dirty="0"/>
          </a:p>
        </p:txBody>
      </p:sp>
      <p:sp>
        <p:nvSpPr>
          <p:cNvPr id="17" name="Text 12"/>
          <p:cNvSpPr/>
          <p:nvPr/>
        </p:nvSpPr>
        <p:spPr>
          <a:xfrm>
            <a:off x="833119" y="4702373"/>
            <a:ext cx="5008437"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000000"/>
                </a:solidFill>
                <a:latin typeface="Montserrat" pitchFamily="34" charset="0"/>
                <a:ea typeface="Montserrat" pitchFamily="34" charset="-122"/>
                <a:cs typeface="Montserrat" pitchFamily="34" charset="-120"/>
              </a:rPr>
              <a:t>Ask VBCRC for your current traffic counts and PASER ratings to begin building your long-term plan</a:t>
            </a:r>
            <a:endParaRPr lang="en-US" sz="1300" dirty="0"/>
          </a:p>
        </p:txBody>
      </p:sp>
      <p:sp>
        <p:nvSpPr>
          <p:cNvPr id="18" name="Shape 13"/>
          <p:cNvSpPr/>
          <p:nvPr/>
        </p:nvSpPr>
        <p:spPr>
          <a:xfrm>
            <a:off x="6178495" y="3511649"/>
            <a:ext cx="5351725" cy="1891605"/>
          </a:xfrm>
          <a:prstGeom prst="roundRect">
            <a:avLst>
              <a:gd name="adj" fmla="val 3672"/>
            </a:avLst>
          </a:prstGeom>
          <a:solidFill>
            <a:srgbClr val="FFE6CC"/>
          </a:solidFill>
          <a:ln w="6350">
            <a:solidFill>
              <a:srgbClr val="E5CCB2"/>
            </a:solidFill>
            <a:prstDash val="solid"/>
          </a:ln>
        </p:spPr>
        <p:txBody>
          <a:bodyPr/>
          <a:lstStyle/>
          <a:p>
            <a:endParaRPr lang="en-US"/>
          </a:p>
        </p:txBody>
      </p:sp>
      <p:sp>
        <p:nvSpPr>
          <p:cNvPr id="19" name="Shape 14"/>
          <p:cNvSpPr/>
          <p:nvPr/>
        </p:nvSpPr>
        <p:spPr>
          <a:xfrm>
            <a:off x="6350139" y="3683298"/>
            <a:ext cx="496081" cy="496094"/>
          </a:xfrm>
          <a:prstGeom prst="ellipse">
            <a:avLst/>
          </a:prstGeom>
          <a:solidFill>
            <a:srgbClr val="FF8000"/>
          </a:solidFill>
          <a:ln/>
        </p:spPr>
        <p:txBody>
          <a:bodyPr/>
          <a:lstStyle/>
          <a:p>
            <a:endParaRPr lang="en-US"/>
          </a:p>
        </p:txBody>
      </p:sp>
      <p:pic>
        <p:nvPicPr>
          <p:cNvPr id="2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486561" y="3819624"/>
            <a:ext cx="223237" cy="223242"/>
          </a:xfrm>
          <a:prstGeom prst="rect">
            <a:avLst/>
          </a:prstGeom>
        </p:spPr>
      </p:pic>
      <p:sp>
        <p:nvSpPr>
          <p:cNvPr id="21" name="Text 15"/>
          <p:cNvSpPr/>
          <p:nvPr/>
        </p:nvSpPr>
        <p:spPr>
          <a:xfrm>
            <a:off x="6350139" y="4344690"/>
            <a:ext cx="5008437" cy="258465"/>
          </a:xfrm>
          <a:prstGeom prst="rect">
            <a:avLst/>
          </a:prstGeom>
          <a:noFill/>
          <a:ln/>
        </p:spPr>
        <p:txBody>
          <a:bodyPr wrap="none" lIns="0" tIns="0" rIns="0" bIns="0" rtlCol="0" anchor="t"/>
          <a:lstStyle/>
          <a:p>
            <a:pPr marL="0" indent="0" algn="l">
              <a:lnSpc>
                <a:spcPct val="104000"/>
              </a:lnSpc>
              <a:buNone/>
            </a:pPr>
            <a:r>
              <a:rPr lang="en-US" sz="1600" b="1" dirty="0">
                <a:solidFill>
                  <a:srgbClr val="000000"/>
                </a:solidFill>
                <a:latin typeface="Bebas Neue" pitchFamily="34" charset="0"/>
                <a:ea typeface="Bebas Neue" pitchFamily="34" charset="-122"/>
                <a:cs typeface="Bebas Neue" pitchFamily="34" charset="-120"/>
              </a:rPr>
              <a:t>Partner With VBCRC</a:t>
            </a:r>
            <a:endParaRPr lang="en-US" sz="1600" dirty="0"/>
          </a:p>
        </p:txBody>
      </p:sp>
      <p:sp>
        <p:nvSpPr>
          <p:cNvPr id="22" name="Text 16"/>
          <p:cNvSpPr/>
          <p:nvPr/>
        </p:nvSpPr>
        <p:spPr>
          <a:xfrm>
            <a:off x="6350139" y="4702373"/>
            <a:ext cx="5008437"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000000"/>
                </a:solidFill>
                <a:latin typeface="Montserrat" pitchFamily="34" charset="0"/>
                <a:ea typeface="Montserrat" pitchFamily="34" charset="-122"/>
                <a:cs typeface="Montserrat" pitchFamily="34" charset="-120"/>
              </a:rPr>
              <a:t>Use staff as a resource — from plan development to on-site guidance and historic project review</a:t>
            </a:r>
            <a:endParaRPr lang="en-US" sz="1300" dirty="0"/>
          </a:p>
        </p:txBody>
      </p:sp>
      <p:sp>
        <p:nvSpPr>
          <p:cNvPr id="23" name="Shape 17"/>
          <p:cNvSpPr/>
          <p:nvPr/>
        </p:nvSpPr>
        <p:spPr>
          <a:xfrm>
            <a:off x="661475" y="5589290"/>
            <a:ext cx="10868745" cy="661293"/>
          </a:xfrm>
          <a:prstGeom prst="roundRect">
            <a:avLst>
              <a:gd name="adj" fmla="val 10504"/>
            </a:avLst>
          </a:prstGeom>
          <a:solidFill>
            <a:srgbClr val="FFE6CC"/>
          </a:solidFill>
          <a:ln/>
        </p:spPr>
        <p:txBody>
          <a:bodyPr/>
          <a:lstStyle/>
          <a:p>
            <a:endParaRPr lang="en-US"/>
          </a:p>
        </p:txBody>
      </p:sp>
      <p:pic>
        <p:nvPicPr>
          <p:cNvPr id="24" name="Image 4" descr="preencoded.png"/>
          <p:cNvPicPr>
            <a:picLocks noChangeAspect="1"/>
          </p:cNvPicPr>
          <p:nvPr/>
        </p:nvPicPr>
        <p:blipFill>
          <a:blip r:embed="rId7"/>
          <a:stretch>
            <a:fillRect/>
          </a:stretch>
        </p:blipFill>
        <p:spPr>
          <a:xfrm>
            <a:off x="826769" y="5829002"/>
            <a:ext cx="206667" cy="165298"/>
          </a:xfrm>
          <a:prstGeom prst="rect">
            <a:avLst/>
          </a:prstGeom>
        </p:spPr>
      </p:pic>
      <p:sp>
        <p:nvSpPr>
          <p:cNvPr id="25" name="Text 18"/>
          <p:cNvSpPr/>
          <p:nvPr/>
        </p:nvSpPr>
        <p:spPr>
          <a:xfrm>
            <a:off x="1198731" y="5795863"/>
            <a:ext cx="10775780" cy="264616"/>
          </a:xfrm>
          <a:prstGeom prst="rect">
            <a:avLst/>
          </a:prstGeom>
          <a:noFill/>
          <a:ln/>
        </p:spPr>
        <p:txBody>
          <a:bodyPr wrap="none" lIns="0" tIns="0" rIns="0" bIns="0" rtlCol="0" anchor="t"/>
          <a:lstStyle/>
          <a:p>
            <a:pPr marL="0" indent="0" algn="l">
              <a:lnSpc>
                <a:spcPct val="133000"/>
              </a:lnSpc>
              <a:buNone/>
            </a:pPr>
            <a:r>
              <a:rPr lang="en-US" sz="1300" dirty="0">
                <a:solidFill>
                  <a:srgbClr val="000000"/>
                </a:solidFill>
                <a:latin typeface="Montserrat" pitchFamily="34" charset="0"/>
                <a:ea typeface="Montserrat" pitchFamily="34" charset="-122"/>
                <a:cs typeface="Montserrat" pitchFamily="34" charset="-120"/>
              </a:rPr>
              <a:t>Questions? Reach out to VBCRC staff at any time. We're here to help your township make the most of every road dollar.</a:t>
            </a:r>
            <a:endParaRPr lang="en-US" sz="13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D932CA06-9434-1600-3F72-AFF1B8415A9D}"/>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40DA1A8F-6808-217D-3804-86450E7542B4}"/>
              </a:ext>
            </a:extLst>
          </p:cNvPr>
          <p:cNvSpPr/>
          <p:nvPr/>
        </p:nvSpPr>
        <p:spPr>
          <a:xfrm>
            <a:off x="705079" y="1187473"/>
            <a:ext cx="10781842" cy="516731"/>
          </a:xfrm>
          <a:prstGeom prst="rect">
            <a:avLst/>
          </a:prstGeom>
          <a:noFill/>
          <a:ln/>
        </p:spPr>
        <p:txBody>
          <a:bodyPr wrap="none" lIns="0" tIns="0" rIns="0" bIns="0" rtlCol="0" anchor="t"/>
          <a:lstStyle/>
          <a:p>
            <a:pPr marL="0" indent="0" algn="ctr">
              <a:lnSpc>
                <a:spcPct val="104000"/>
              </a:lnSpc>
              <a:buNone/>
            </a:pPr>
            <a:r>
              <a:rPr lang="en-US" sz="19900" b="1" dirty="0">
                <a:solidFill>
                  <a:srgbClr val="004777"/>
                </a:solidFill>
                <a:latin typeface="Bebas Neue" pitchFamily="34" charset="0"/>
                <a:ea typeface="Bebas Neue" pitchFamily="34" charset="-122"/>
                <a:cs typeface="Bebas Neue" pitchFamily="34" charset="-120"/>
              </a:rPr>
              <a:t>Questions?</a:t>
            </a:r>
            <a:endParaRPr lang="en-US" sz="19900" dirty="0"/>
          </a:p>
        </p:txBody>
      </p:sp>
      <p:sp>
        <p:nvSpPr>
          <p:cNvPr id="6" name="Rectangle 5">
            <a:extLst>
              <a:ext uri="{FF2B5EF4-FFF2-40B4-BE49-F238E27FC236}">
                <a16:creationId xmlns:a16="http://schemas.microsoft.com/office/drawing/2014/main" id="{6617E853-D3D9-09D0-B064-F136CF178F77}"/>
              </a:ext>
            </a:extLst>
          </p:cNvPr>
          <p:cNvSpPr/>
          <p:nvPr/>
        </p:nvSpPr>
        <p:spPr>
          <a:xfrm>
            <a:off x="113122" y="113122"/>
            <a:ext cx="11943760" cy="6636470"/>
          </a:xfrm>
          <a:prstGeom prst="rect">
            <a:avLst/>
          </a:prstGeom>
          <a:noFill/>
          <a:ln w="2540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81267668-0613-50CE-E667-DB68340DA346}"/>
              </a:ext>
            </a:extLst>
          </p:cNvPr>
          <p:cNvPicPr>
            <a:picLocks noChangeAspect="1"/>
          </p:cNvPicPr>
          <p:nvPr/>
        </p:nvPicPr>
        <p:blipFill>
          <a:blip r:embed="rId3"/>
          <a:stretch>
            <a:fillRect/>
          </a:stretch>
        </p:blipFill>
        <p:spPr>
          <a:xfrm>
            <a:off x="4227730" y="3812016"/>
            <a:ext cx="3736540" cy="2808892"/>
          </a:xfrm>
          <a:prstGeom prst="rect">
            <a:avLst/>
          </a:prstGeom>
        </p:spPr>
      </p:pic>
    </p:spTree>
    <p:extLst>
      <p:ext uri="{BB962C8B-B14F-4D97-AF65-F5344CB8AC3E}">
        <p14:creationId xmlns:p14="http://schemas.microsoft.com/office/powerpoint/2010/main" val="41771064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TotalTime>
  <Words>1715</Words>
  <Application>Microsoft Office PowerPoint</Application>
  <PresentationFormat>Widescreen</PresentationFormat>
  <Paragraphs>159</Paragraphs>
  <Slides>20</Slides>
  <Notes>20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Bebas Neue</vt:lpstr>
      <vt:lpstr>Arial</vt:lpstr>
      <vt:lpstr>Montserrat</vt:lpstr>
      <vt:lpstr>Montserrat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Alyssa McAndrew</dc:creator>
  <cp:lastModifiedBy>Alyssa McAndrew</cp:lastModifiedBy>
  <cp:revision>3</cp:revision>
  <dcterms:created xsi:type="dcterms:W3CDTF">2026-10-14T19:16:32Z</dcterms:created>
  <dcterms:modified xsi:type="dcterms:W3CDTF">2026-10-14T19:26:47Z</dcterms:modified>
</cp:coreProperties>
</file>